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9"/>
  </p:notesMasterIdLst>
  <p:sldIdLst>
    <p:sldId id="263" r:id="rId2"/>
    <p:sldId id="265" r:id="rId3"/>
    <p:sldId id="272" r:id="rId4"/>
    <p:sldId id="280" r:id="rId5"/>
    <p:sldId id="273" r:id="rId6"/>
    <p:sldId id="267" r:id="rId7"/>
    <p:sldId id="266" r:id="rId8"/>
    <p:sldId id="275" r:id="rId9"/>
    <p:sldId id="274" r:id="rId10"/>
    <p:sldId id="279" r:id="rId11"/>
    <p:sldId id="278" r:id="rId12"/>
    <p:sldId id="268" r:id="rId13"/>
    <p:sldId id="269" r:id="rId14"/>
    <p:sldId id="276" r:id="rId15"/>
    <p:sldId id="277" r:id="rId16"/>
    <p:sldId id="271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55" autoAdjust="0"/>
    <p:restoredTop sz="94660"/>
  </p:normalViewPr>
  <p:slideViewPr>
    <p:cSldViewPr snapToGrid="0">
      <p:cViewPr varScale="1">
        <p:scale>
          <a:sx n="64" d="100"/>
          <a:sy n="64" d="100"/>
        </p:scale>
        <p:origin x="100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DBE8CA-1E1D-4FBF-AD64-46A2F4D2343E}" type="datetimeFigureOut">
              <a:rPr lang="en-GB" smtClean="0"/>
              <a:t>28/10/2016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2E6DCF-9FEB-4C94-8238-533FE05471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851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Slide_OPTION 1">
    <p:bg>
      <p:bgPr>
        <a:solidFill>
          <a:schemeClr val="accent2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-3" y="5534810"/>
            <a:ext cx="12192003" cy="612648"/>
          </a:xfrm>
          <a:prstGeom prst="rect">
            <a:avLst/>
          </a:prstGeom>
          <a:solidFill>
            <a:schemeClr val="bg1">
              <a:alpha val="75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0706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63350" y="5664162"/>
            <a:ext cx="11465296" cy="353943"/>
          </a:xfrm>
          <a:prstGeom prst="rect">
            <a:avLst/>
          </a:prstGeom>
        </p:spPr>
        <p:txBody>
          <a:bodyPr lIns="91440" tIns="0" rIns="91440" bIns="0" anchor="ctr" anchorCtr="0">
            <a:normAutofit/>
          </a:bodyPr>
          <a:lstStyle>
            <a:lvl1pPr algn="ctr">
              <a:tabLst>
                <a:tab pos="1025525" algn="l"/>
              </a:tabLst>
              <a:defRPr sz="3200" b="0" i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Click To Add Presentation Subtitle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7713" y="223284"/>
            <a:ext cx="5114260" cy="490160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400" b="1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PRESENTATION TITLE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6714386" y="223284"/>
            <a:ext cx="5114260" cy="490160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baseline="0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0000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0000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0000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0000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000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000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000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US" kern="0" dirty="0"/>
              <a:t>CLICK TO ADD YOUR</a:t>
            </a:r>
            <a:r>
              <a:rPr lang="en-US" kern="0" baseline="0" dirty="0"/>
              <a:t> COMPANY LOGO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4312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/>
          <a:srcRect b="24426"/>
          <a:stretch/>
        </p:blipFill>
        <p:spPr>
          <a:xfrm>
            <a:off x="3" y="-1"/>
            <a:ext cx="12191996" cy="6139735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 bwMode="auto">
          <a:xfrm>
            <a:off x="-6760" y="0"/>
            <a:ext cx="12198759" cy="6139734"/>
          </a:xfrm>
          <a:prstGeom prst="rect">
            <a:avLst/>
          </a:prstGeom>
          <a:solidFill>
            <a:schemeClr val="accent2">
              <a:alpha val="75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925" y="371474"/>
            <a:ext cx="11474153" cy="2727325"/>
          </a:xfrm>
          <a:prstGeom prst="rect">
            <a:avLst/>
          </a:prstGeom>
        </p:spPr>
        <p:txBody>
          <a:bodyPr anchor="ctr"/>
          <a:lstStyle>
            <a:lvl1pPr algn="ctr"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45939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-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3" y="0"/>
            <a:ext cx="12192000" cy="6141307"/>
          </a:xfrm>
          <a:prstGeom prst="rect">
            <a:avLst/>
          </a:prstGeom>
          <a:solidFill>
            <a:schemeClr val="accent2">
              <a:alpha val="7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-4429" y="5592667"/>
            <a:ext cx="12192003" cy="548640"/>
          </a:xfrm>
          <a:prstGeom prst="rect">
            <a:avLst/>
          </a:prstGeom>
          <a:solidFill>
            <a:schemeClr val="accent2">
              <a:alpha val="75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0706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58924" y="5690015"/>
            <a:ext cx="11465296" cy="353943"/>
          </a:xfrm>
          <a:prstGeom prst="rect">
            <a:avLst/>
          </a:prstGeom>
        </p:spPr>
        <p:txBody>
          <a:bodyPr lIns="91440" tIns="0" rIns="91440" bIns="0" anchor="ctr" anchorCtr="0">
            <a:normAutofit/>
          </a:bodyPr>
          <a:lstStyle>
            <a:lvl1pPr algn="ctr">
              <a:tabLst>
                <a:tab pos="1025525" algn="l"/>
              </a:tabLst>
              <a:defRPr sz="3200" b="0" i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Click To Edit Presentation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925" y="371474"/>
            <a:ext cx="11474153" cy="4368458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993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/ Title Slide Option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0" y="0"/>
            <a:ext cx="12192000" cy="5888736"/>
          </a:xfrm>
          <a:prstGeom prst="rect">
            <a:avLst/>
          </a:prstGeom>
        </p:spPr>
        <p:txBody>
          <a:bodyPr/>
          <a:lstStyle>
            <a:lvl1pPr>
              <a:defRPr sz="3200" baseline="0"/>
            </a:lvl1pPr>
            <a:lvl2pPr>
              <a:defRPr sz="2800"/>
            </a:lvl2pPr>
            <a:lvl3pPr>
              <a:defRPr sz="2800"/>
            </a:lvl3pPr>
            <a:lvl4pPr>
              <a:defRPr sz="2400"/>
            </a:lvl4pPr>
            <a:lvl5pPr>
              <a:defRPr sz="2000"/>
            </a:lvl5pPr>
          </a:lstStyle>
          <a:p>
            <a:pPr lvl="0"/>
            <a:r>
              <a:rPr lang="en-US" dirty="0"/>
              <a:t>Title Slide Option #3 / “BLANK” Layout - Click to Icon to Insert Image/Slide or Object</a:t>
            </a:r>
          </a:p>
        </p:txBody>
      </p:sp>
    </p:spTree>
    <p:extLst>
      <p:ext uri="{BB962C8B-B14F-4D97-AF65-F5344CB8AC3E}">
        <p14:creationId xmlns:p14="http://schemas.microsoft.com/office/powerpoint/2010/main" val="6607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Option #3 - w/ Image Added By Speak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3048" y="5586541"/>
            <a:ext cx="12188952" cy="548640"/>
          </a:xfrm>
          <a:prstGeom prst="rect">
            <a:avLst/>
          </a:prstGeom>
          <a:solidFill>
            <a:schemeClr val="accent2">
              <a:alpha val="75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0706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56343" y="5683889"/>
            <a:ext cx="11465296" cy="353943"/>
          </a:xfrm>
          <a:prstGeom prst="rect">
            <a:avLst/>
          </a:prstGeom>
        </p:spPr>
        <p:txBody>
          <a:bodyPr lIns="91440" tIns="0" rIns="91440" bIns="0" anchor="ctr" anchorCtr="0">
            <a:normAutofit/>
          </a:bodyPr>
          <a:lstStyle>
            <a:lvl1pPr algn="ctr">
              <a:tabLst>
                <a:tab pos="1025525" algn="l"/>
              </a:tabLst>
              <a:defRPr sz="3200" b="0" i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Click To Add Presentation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925" y="371474"/>
            <a:ext cx="11474153" cy="4023843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5865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16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358925" y="242623"/>
            <a:ext cx="11474153" cy="831850"/>
          </a:xfrm>
          <a:prstGeom prst="rect">
            <a:avLst/>
          </a:prstGeom>
        </p:spPr>
        <p:txBody>
          <a:bodyPr/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396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58924" y="1508760"/>
            <a:ext cx="11472672" cy="165173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/>
              <a:t>Click to add/edit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925" y="242623"/>
            <a:ext cx="11474153" cy="831850"/>
          </a:xfrm>
          <a:prstGeom prst="rect">
            <a:avLst/>
          </a:prstGeom>
        </p:spPr>
        <p:txBody>
          <a:bodyPr/>
          <a:lstStyle>
            <a:lvl1pPr>
              <a:defRPr sz="3200" b="1"/>
            </a:lvl1pPr>
          </a:lstStyle>
          <a:p>
            <a:r>
              <a:rPr lang="en-US" dirty="0"/>
              <a:t>Click To Add Slide Headline  </a:t>
            </a:r>
          </a:p>
        </p:txBody>
      </p:sp>
    </p:spTree>
    <p:extLst>
      <p:ext uri="{BB962C8B-B14F-4D97-AF65-F5344CB8AC3E}">
        <p14:creationId xmlns:p14="http://schemas.microsoft.com/office/powerpoint/2010/main" val="81929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55600" y="1161289"/>
            <a:ext cx="5608320" cy="165173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add/edit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58925" y="242623"/>
            <a:ext cx="11474153" cy="831850"/>
          </a:xfrm>
          <a:prstGeom prst="rect">
            <a:avLst/>
          </a:prstGeom>
        </p:spPr>
        <p:txBody>
          <a:bodyPr/>
          <a:lstStyle>
            <a:lvl1pPr>
              <a:defRPr sz="3200" b="1"/>
            </a:lvl1pPr>
          </a:lstStyle>
          <a:p>
            <a:r>
              <a:rPr lang="en-US" dirty="0"/>
              <a:t>Click To Add Slide Headline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6138863" y="1161289"/>
            <a:ext cx="5694362" cy="43529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SzTx/>
              <a:buFont typeface="Webdings" pitchFamily="18" charset="2"/>
              <a:buNone/>
              <a:tabLst/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SzTx/>
              <a:buFont typeface="Webdings" pitchFamily="18" charset="2"/>
              <a:buNone/>
              <a:tabLst/>
              <a:defRPr/>
            </a:pPr>
            <a:r>
              <a:rPr lang="en-US" dirty="0"/>
              <a:t>Click to add/edit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673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24758" y="1161289"/>
            <a:ext cx="5608320" cy="165173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/>
              <a:t>Click to add/edit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58925" y="242623"/>
            <a:ext cx="11474153" cy="831850"/>
          </a:xfrm>
          <a:prstGeom prst="rect">
            <a:avLst/>
          </a:prstGeom>
        </p:spPr>
        <p:txBody>
          <a:bodyPr/>
          <a:lstStyle>
            <a:lvl1pPr>
              <a:defRPr sz="3200" b="1"/>
            </a:lvl1pPr>
          </a:lstStyle>
          <a:p>
            <a:r>
              <a:rPr lang="en-US" dirty="0"/>
              <a:t>Click To Add Slide Headline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356674" y="1161289"/>
            <a:ext cx="5694362" cy="43529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dirty="0"/>
              <a:t>Click to add/edit text, image/chart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912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58924" y="1106228"/>
            <a:ext cx="5608320" cy="46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20" tIns="18288" rIns="18288" bIns="18288" numCol="1" rtlCol="0" anchor="b" anchorCtr="0" compatLnSpc="1">
            <a:prstTxWarp prst="textNoShape">
              <a:avLst/>
            </a:prstTxWarp>
            <a:spAutoFit/>
          </a:bodyPr>
          <a:lstStyle>
            <a:lvl1pPr>
              <a:defRPr lang="en-US" sz="2800" smtClean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 indent="0">
              <a:spcBef>
                <a:spcPts val="400"/>
              </a:spcBef>
            </a:pPr>
            <a:r>
              <a:rPr lang="en-US" dirty="0"/>
              <a:t>Click To add/edit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24757" y="1106228"/>
            <a:ext cx="5608320" cy="46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20" tIns="18288" rIns="18288" bIns="18288" numCol="1" anchor="b" anchorCtr="0" compatLnSpc="1">
            <a:prstTxWarp prst="textNoShape">
              <a:avLst/>
            </a:prstTxWarp>
            <a:sp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Font typeface="Webdings" pitchFamily="18" charset="2"/>
              <a:buNone/>
              <a:defRPr lang="en-US" sz="2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Font typeface="Webdings" pitchFamily="18" charset="2"/>
              <a:buNone/>
            </a:pPr>
            <a:r>
              <a:rPr lang="en-US" dirty="0"/>
              <a:t>Click to add/edit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68299" y="1676399"/>
            <a:ext cx="5608320" cy="401201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>
              <a:defRPr sz="2800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2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2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925" y="242623"/>
            <a:ext cx="11474153" cy="831850"/>
          </a:xfrm>
          <a:prstGeom prst="rect">
            <a:avLst/>
          </a:prstGeom>
        </p:spPr>
        <p:txBody>
          <a:bodyPr/>
          <a:lstStyle>
            <a:lvl1pPr>
              <a:defRPr sz="3200" b="1"/>
            </a:lvl1pPr>
          </a:lstStyle>
          <a:p>
            <a:r>
              <a:rPr lang="en-US" dirty="0"/>
              <a:t>Click To Add Slide Headline 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224757" y="1676399"/>
            <a:ext cx="5608320" cy="401201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>
              <a:defRPr sz="2800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2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2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565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 bwMode="auto">
          <a:xfrm>
            <a:off x="0" y="6137104"/>
            <a:ext cx="12192000" cy="7208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 userDrawn="1"/>
        </p:nvSpPr>
        <p:spPr bwMode="auto">
          <a:xfrm>
            <a:off x="4795933" y="6294081"/>
            <a:ext cx="2600134" cy="40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8288" tIns="18288" rIns="18288" bIns="1828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SzTx/>
              <a:buFont typeface="Webdings" pitchFamily="18" charset="2"/>
              <a:buNone/>
              <a:tabLst/>
            </a:pPr>
            <a:r>
              <a:rPr lang="en-US" sz="2400" b="0" kern="1200" noProof="0" dirty="0">
                <a:solidFill>
                  <a:schemeClr val="bg1"/>
                </a:solidFill>
                <a:effectLst/>
                <a:latin typeface="+mj-lt"/>
                <a:ea typeface="+mn-ea"/>
                <a:cs typeface="Gotham Book" pitchFamily="50" charset="0"/>
              </a:rPr>
              <a:t>#ecommercial16</a:t>
            </a:r>
          </a:p>
        </p:txBody>
      </p:sp>
      <p:sp>
        <p:nvSpPr>
          <p:cNvPr id="26" name="TextBox 25"/>
          <p:cNvSpPr txBox="1"/>
          <p:nvPr userDrawn="1"/>
        </p:nvSpPr>
        <p:spPr bwMode="auto">
          <a:xfrm>
            <a:off x="7581207" y="6294081"/>
            <a:ext cx="4226967" cy="40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88" tIns="18288" rIns="18288" bIns="18288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SzTx/>
              <a:buFont typeface="Webdings" pitchFamily="18" charset="2"/>
              <a:buNone/>
              <a:tabLst/>
            </a:pPr>
            <a:r>
              <a:rPr lang="en-US" sz="2400" b="0" kern="1200" noProof="0" dirty="0">
                <a:solidFill>
                  <a:schemeClr val="bg1"/>
                </a:solidFill>
                <a:effectLst/>
                <a:latin typeface="+mj-lt"/>
                <a:ea typeface="+mn-ea"/>
                <a:cs typeface="Gotham Bold" pitchFamily="50" charset="0"/>
              </a:rPr>
              <a:t>LinkedIn:</a:t>
            </a:r>
            <a:r>
              <a:rPr lang="en-US" sz="2400" b="0" kern="1200" baseline="0" noProof="0" dirty="0">
                <a:solidFill>
                  <a:schemeClr val="bg1"/>
                </a:solidFill>
                <a:effectLst/>
                <a:latin typeface="+mj-lt"/>
                <a:ea typeface="+mn-ea"/>
                <a:cs typeface="Gotham Bold" pitchFamily="50" charset="0"/>
              </a:rPr>
              <a:t> </a:t>
            </a:r>
            <a:r>
              <a:rPr lang="en-US" sz="2400" b="0" kern="1200" noProof="0" dirty="0">
                <a:solidFill>
                  <a:schemeClr val="bg1"/>
                </a:solidFill>
                <a:effectLst/>
                <a:latin typeface="+mj-lt"/>
                <a:ea typeface="+mn-ea"/>
                <a:cs typeface="Gotham Bold" pitchFamily="50" charset="0"/>
              </a:rPr>
              <a:t>goo.gl/</a:t>
            </a:r>
            <a:r>
              <a:rPr lang="en-US" sz="2400" b="0" kern="1200" noProof="0" dirty="0" err="1">
                <a:solidFill>
                  <a:schemeClr val="bg1"/>
                </a:solidFill>
                <a:effectLst/>
                <a:latin typeface="+mj-lt"/>
                <a:ea typeface="+mn-ea"/>
                <a:cs typeface="Gotham Bold" pitchFamily="50" charset="0"/>
              </a:rPr>
              <a:t>whhdPn</a:t>
            </a:r>
            <a:endParaRPr lang="en-US" sz="2400" b="0" kern="1200" noProof="0" dirty="0">
              <a:solidFill>
                <a:schemeClr val="bg1"/>
              </a:solidFill>
              <a:effectLst/>
              <a:latin typeface="+mj-lt"/>
              <a:ea typeface="+mn-ea"/>
              <a:cs typeface="Gotham Bold" pitchFamily="5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12"/>
          <a:srcRect l="4312" t="5634" r="3899" b="5298"/>
          <a:stretch/>
        </p:blipFill>
        <p:spPr>
          <a:xfrm>
            <a:off x="107254" y="6215253"/>
            <a:ext cx="1584950" cy="56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051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Arial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rgbClr val="000000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rgbClr val="000000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rgbClr val="000000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rgbClr val="000000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rgbClr val="000000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rgbClr val="000000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rgbClr val="000000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rgbClr val="000000"/>
          </a:solidFill>
          <a:latin typeface="Arial" charset="0"/>
        </a:defRPr>
      </a:lvl9pPr>
    </p:titleStyle>
    <p:bodyStyle>
      <a:lvl1pPr algn="l" rtl="0" eaLnBrk="1" fontAlgn="base" hangingPunct="1">
        <a:lnSpc>
          <a:spcPct val="100000"/>
        </a:lnSpc>
        <a:spcBef>
          <a:spcPts val="300"/>
        </a:spcBef>
        <a:spcAft>
          <a:spcPts val="400"/>
        </a:spcAft>
        <a:buClr>
          <a:schemeClr val="accent5">
            <a:lumMod val="50000"/>
          </a:schemeClr>
        </a:buClr>
        <a:buFont typeface="Webdings" pitchFamily="18" charset="2"/>
        <a:buNone/>
        <a:defRPr lang="en-US" sz="1800" dirty="0" smtClean="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Arial" pitchFamily="34" charset="0"/>
        </a:defRPr>
      </a:lvl1pPr>
      <a:lvl2pPr marL="227013" indent="-225425" algn="l" rtl="0" eaLnBrk="1" fontAlgn="base" hangingPunct="1">
        <a:lnSpc>
          <a:spcPct val="100000"/>
        </a:lnSpc>
        <a:spcBef>
          <a:spcPts val="300"/>
        </a:spcBef>
        <a:spcAft>
          <a:spcPts val="400"/>
        </a:spcAft>
        <a:buClr>
          <a:schemeClr val="accent3"/>
        </a:buClr>
        <a:buSzPct val="95000"/>
        <a:buFont typeface="Wingdings" pitchFamily="2" charset="2"/>
        <a:buChar char="§"/>
        <a:defRPr lang="en-US" sz="1800" dirty="0" smtClean="0">
          <a:solidFill>
            <a:schemeClr val="tx2">
              <a:lumMod val="75000"/>
              <a:lumOff val="25000"/>
            </a:schemeClr>
          </a:solidFill>
          <a:latin typeface="+mn-lt"/>
          <a:cs typeface="Arial" pitchFamily="34" charset="0"/>
        </a:defRPr>
      </a:lvl2pPr>
      <a:lvl3pPr marL="461963" indent="-234950" algn="l" rtl="0" eaLnBrk="1" fontAlgn="base" hangingPunct="1">
        <a:lnSpc>
          <a:spcPct val="100000"/>
        </a:lnSpc>
        <a:spcBef>
          <a:spcPts val="300"/>
        </a:spcBef>
        <a:spcAft>
          <a:spcPts val="400"/>
        </a:spcAft>
        <a:buClr>
          <a:schemeClr val="accent3"/>
        </a:buClr>
        <a:buSzPct val="80000"/>
        <a:buFont typeface="Arial" pitchFamily="34" charset="0"/>
        <a:buChar char="–"/>
        <a:defRPr lang="en-US" sz="1600" dirty="0" smtClean="0">
          <a:solidFill>
            <a:schemeClr val="tx2">
              <a:lumMod val="75000"/>
              <a:lumOff val="25000"/>
            </a:schemeClr>
          </a:solidFill>
          <a:latin typeface="+mn-lt"/>
          <a:cs typeface="Arial" pitchFamily="34" charset="0"/>
        </a:defRPr>
      </a:lvl3pPr>
      <a:lvl4pPr marL="687388" indent="-225425" algn="l" rtl="0" eaLnBrk="1" fontAlgn="base" hangingPunct="1">
        <a:lnSpc>
          <a:spcPct val="100000"/>
        </a:lnSpc>
        <a:spcBef>
          <a:spcPts val="300"/>
        </a:spcBef>
        <a:spcAft>
          <a:spcPts val="400"/>
        </a:spcAft>
        <a:buClr>
          <a:schemeClr val="accent3"/>
        </a:buClr>
        <a:buSzPct val="70000"/>
        <a:buFont typeface="Arial" pitchFamily="34" charset="0"/>
        <a:buChar char="•"/>
        <a:defRPr lang="en-US" sz="1400" dirty="0" smtClean="0">
          <a:solidFill>
            <a:schemeClr val="tx2">
              <a:lumMod val="75000"/>
              <a:lumOff val="25000"/>
            </a:schemeClr>
          </a:solidFill>
          <a:latin typeface="+mn-lt"/>
          <a:cs typeface="Arial" pitchFamily="34" charset="0"/>
        </a:defRPr>
      </a:lvl4pPr>
      <a:lvl5pPr marL="914400" indent="-227013" algn="l" rtl="0" eaLnBrk="1" fontAlgn="base" hangingPunct="1">
        <a:lnSpc>
          <a:spcPct val="100000"/>
        </a:lnSpc>
        <a:spcBef>
          <a:spcPts val="300"/>
        </a:spcBef>
        <a:spcAft>
          <a:spcPts val="400"/>
        </a:spcAft>
        <a:buClr>
          <a:schemeClr val="accent3"/>
        </a:buClr>
        <a:buSzPct val="60000"/>
        <a:buFont typeface="Arial" pitchFamily="34" charset="0"/>
        <a:buChar char="–"/>
        <a:defRPr lang="en-US" sz="1200" dirty="0" smtClean="0">
          <a:solidFill>
            <a:schemeClr val="tx2">
              <a:lumMod val="75000"/>
              <a:lumOff val="25000"/>
            </a:schemeClr>
          </a:solidFill>
          <a:latin typeface="+mn-lt"/>
          <a:cs typeface="Arial" pitchFamily="34" charset="0"/>
        </a:defRPr>
      </a:lvl5pPr>
      <a:lvl6pPr marL="2112963" indent="-398463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Symbol" pitchFamily="18" charset="2"/>
        <a:buChar char="-"/>
        <a:defRPr>
          <a:solidFill>
            <a:srgbClr val="000000"/>
          </a:solidFill>
          <a:latin typeface="+mn-lt"/>
        </a:defRPr>
      </a:lvl6pPr>
      <a:lvl7pPr marL="2570163" indent="-398463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Symbol" pitchFamily="18" charset="2"/>
        <a:buChar char="-"/>
        <a:defRPr>
          <a:solidFill>
            <a:srgbClr val="000000"/>
          </a:solidFill>
          <a:latin typeface="+mn-lt"/>
        </a:defRPr>
      </a:lvl7pPr>
      <a:lvl8pPr marL="3027363" indent="-398463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Symbol" pitchFamily="18" charset="2"/>
        <a:buChar char="-"/>
        <a:defRPr>
          <a:solidFill>
            <a:srgbClr val="000000"/>
          </a:solidFill>
          <a:latin typeface="+mn-lt"/>
        </a:defRPr>
      </a:lvl8pPr>
      <a:lvl9pPr marL="3484563" indent="-398463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Symbol" pitchFamily="18" charset="2"/>
        <a:buChar char="-"/>
        <a:defRPr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10" Type="http://schemas.openxmlformats.org/officeDocument/2006/relationships/image" Target="../media/image3.gif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6177" y="575660"/>
            <a:ext cx="4727978" cy="4368458"/>
          </a:xfrm>
        </p:spPr>
        <p:txBody>
          <a:bodyPr/>
          <a:lstStyle/>
          <a:p>
            <a:r>
              <a:rPr lang="en-GB" dirty="0"/>
              <a:t>SEO for </a:t>
            </a:r>
            <a:br>
              <a:rPr lang="en-GB" dirty="0"/>
            </a:br>
            <a:r>
              <a:rPr lang="en-GB" dirty="0"/>
              <a:t>E-commerce Websites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514" y="1207363"/>
            <a:ext cx="4092360" cy="1942060"/>
          </a:xfrm>
          <a:prstGeom prst="rect">
            <a:avLst/>
          </a:prstGeom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4989251" y="2607885"/>
            <a:ext cx="6728418" cy="1590509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0000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0000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0000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0000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000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000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000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0000"/>
                </a:solidFill>
                <a:latin typeface="Arial" charset="0"/>
              </a:defRPr>
            </a:lvl9pPr>
          </a:lstStyle>
          <a:p>
            <a:endParaRPr lang="en-US" sz="3600" kern="0" dirty="0"/>
          </a:p>
          <a:p>
            <a:endParaRPr lang="en-US" sz="3600" kern="0" dirty="0"/>
          </a:p>
          <a:p>
            <a:r>
              <a:rPr lang="en-US" sz="3600" kern="0" dirty="0"/>
              <a:t>Owen Gill</a:t>
            </a:r>
            <a:br>
              <a:rPr lang="en-US" sz="3600" kern="0" dirty="0"/>
            </a:br>
            <a:endParaRPr lang="en-US" sz="3600" kern="0" dirty="0"/>
          </a:p>
        </p:txBody>
      </p:sp>
    </p:spTree>
    <p:extLst>
      <p:ext uri="{BB962C8B-B14F-4D97-AF65-F5344CB8AC3E}">
        <p14:creationId xmlns:p14="http://schemas.microsoft.com/office/powerpoint/2010/main" val="194839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/>
          <p:cNvSpPr txBox="1">
            <a:spLocks/>
          </p:cNvSpPr>
          <p:nvPr/>
        </p:nvSpPr>
        <p:spPr>
          <a:xfrm>
            <a:off x="0" y="2139518"/>
            <a:ext cx="12192000" cy="61255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Font typeface="Webdings" pitchFamily="18" charset="2"/>
              <a:buNone/>
              <a:def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  <a:lvl2pPr marL="227013" indent="-225425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3"/>
              </a:buClr>
              <a:buSzPct val="95000"/>
              <a:buFont typeface="Wingdings" pitchFamily="2" charset="2"/>
              <a:buChar char="§"/>
              <a:def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2pPr>
            <a:lvl3pPr marL="461963" indent="-23495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3"/>
              </a:buClr>
              <a:buSzPct val="80000"/>
              <a:buFont typeface="Arial" pitchFamily="34" charset="0"/>
              <a:buChar char="–"/>
              <a:defRPr lang="en-US" sz="16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3pPr>
            <a:lvl4pPr marL="687388" indent="-225425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3"/>
              </a:buClr>
              <a:buSzPct val="70000"/>
              <a:buFont typeface="Arial" pitchFamily="34" charset="0"/>
              <a:buChar char="•"/>
              <a:defRPr lang="en-US" sz="14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4pPr>
            <a:lvl5pPr marL="914400" indent="-227013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3"/>
              </a:buClr>
              <a:buSzPct val="60000"/>
              <a:buFont typeface="Arial" pitchFamily="34" charset="0"/>
              <a:buChar char="–"/>
              <a:defRPr lang="en-US" sz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5pPr>
            <a:lvl6pPr marL="2112963" indent="-398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-"/>
              <a:defRPr>
                <a:solidFill>
                  <a:srgbClr val="000000"/>
                </a:solidFill>
                <a:latin typeface="+mn-lt"/>
              </a:defRPr>
            </a:lvl6pPr>
            <a:lvl7pPr marL="2570163" indent="-398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-"/>
              <a:defRPr>
                <a:solidFill>
                  <a:srgbClr val="000000"/>
                </a:solidFill>
                <a:latin typeface="+mn-lt"/>
              </a:defRPr>
            </a:lvl7pPr>
            <a:lvl8pPr marL="3027363" indent="-398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-"/>
              <a:defRPr>
                <a:solidFill>
                  <a:srgbClr val="000000"/>
                </a:solidFill>
                <a:latin typeface="+mn-lt"/>
              </a:defRPr>
            </a:lvl8pPr>
            <a:lvl9pPr marL="3484563" indent="-398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-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algn="ctr"/>
            <a:r>
              <a:rPr lang="en-GB" sz="3600" kern="0" dirty="0"/>
              <a:t>Buying Behaviour</a:t>
            </a:r>
            <a:br>
              <a:rPr lang="en-GB" sz="2800" kern="0" dirty="0"/>
            </a:br>
            <a:r>
              <a:rPr lang="en-GB" sz="2800" kern="0" dirty="0"/>
              <a:t>Affecting the User Journey </a:t>
            </a:r>
          </a:p>
        </p:txBody>
      </p:sp>
    </p:spTree>
    <p:extLst>
      <p:ext uri="{BB962C8B-B14F-4D97-AF65-F5344CB8AC3E}">
        <p14:creationId xmlns:p14="http://schemas.microsoft.com/office/powerpoint/2010/main" val="80463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0" y="0"/>
            <a:ext cx="12192000" cy="612559"/>
          </a:xfrm>
        </p:spPr>
        <p:txBody>
          <a:bodyPr/>
          <a:lstStyle/>
          <a:p>
            <a:r>
              <a:rPr lang="en-GB" dirty="0"/>
              <a:t>How User Buying Behaviour is Evolving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03" y="1571348"/>
            <a:ext cx="6462944" cy="36354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958788" y="5095954"/>
            <a:ext cx="3515557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88" tIns="18288" rIns="18288" bIns="1828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SzTx/>
              <a:buFont typeface="Webdings" pitchFamily="18" charset="2"/>
              <a:buNone/>
              <a:tabLst/>
            </a:pPr>
            <a:r>
              <a:rPr lang="en-GB" sz="1200" b="0" i="1" kern="1200" noProof="0" dirty="0">
                <a:effectLst/>
                <a:latin typeface="+mn-lt"/>
                <a:ea typeface="+mn-ea"/>
                <a:cs typeface="Gotham Book" pitchFamily="50" charset="0"/>
              </a:rPr>
              <a:t>Source : marketingland.com 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7548072" y="1274141"/>
            <a:ext cx="4363707" cy="3473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88" tIns="18288" rIns="18288" bIns="1828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GB" sz="2000" b="0" kern="1200" dirty="0">
                <a:effectLst/>
                <a:latin typeface="+mj-lt"/>
                <a:cs typeface="Gotham Book" pitchFamily="50" charset="0"/>
              </a:rPr>
              <a:t>Users are lazy! Or are they just being picky with what information they consume?</a:t>
            </a: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tabLst/>
            </a:pPr>
            <a:endParaRPr lang="en-GB" sz="2000" dirty="0">
              <a:latin typeface="+mj-lt"/>
              <a:cs typeface="Gotham Book" pitchFamily="50" charset="0"/>
            </a:endParaRP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GB" sz="2000" dirty="0">
                <a:latin typeface="+mj-lt"/>
                <a:cs typeface="Gotham Book" pitchFamily="50" charset="0"/>
              </a:rPr>
              <a:t>The research process is getting more thorough because of the quality information available </a:t>
            </a: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tabLst/>
            </a:pPr>
            <a:endParaRPr lang="en-GB" sz="2000" b="0" kern="1200" dirty="0">
              <a:effectLst/>
              <a:latin typeface="+mj-lt"/>
              <a:cs typeface="Gotham Book" pitchFamily="50" charset="0"/>
            </a:endParaRP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GB" sz="2000" dirty="0">
                <a:latin typeface="+mj-lt"/>
                <a:cs typeface="Gotham Book" pitchFamily="50" charset="0"/>
              </a:rPr>
              <a:t>Device advances are making all parts of the buying cycle easy</a:t>
            </a:r>
            <a:endParaRPr lang="en-GB" sz="2000" b="0" kern="1200" dirty="0">
              <a:effectLst/>
              <a:latin typeface="+mj-lt"/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07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 bwMode="auto">
          <a:xfrm>
            <a:off x="4776186" y="1188683"/>
            <a:ext cx="7039993" cy="257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88" tIns="18288" rIns="18288" bIns="1828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GB" sz="2000" dirty="0">
                <a:latin typeface="+mj-lt"/>
                <a:cs typeface="Gotham Book" pitchFamily="50" charset="0"/>
              </a:rPr>
              <a:t>Difficult to gain visibility for high volume, short-tail terms</a:t>
            </a: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tabLst/>
            </a:pPr>
            <a:endParaRPr lang="en-GB" sz="2000" dirty="0">
              <a:latin typeface="+mj-lt"/>
              <a:cs typeface="Gotham Book" pitchFamily="50" charset="0"/>
            </a:endParaRP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GB" sz="2000" dirty="0">
                <a:latin typeface="+mj-lt"/>
                <a:cs typeface="Gotham Book" pitchFamily="50" charset="0"/>
              </a:rPr>
              <a:t>Target long-tail, lower volume terms</a:t>
            </a:r>
          </a:p>
          <a:p>
            <a:pPr marL="800100" lvl="1" indent="-342900" fontAlgn="base"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GB" sz="1400" dirty="0">
                <a:latin typeface="+mj-lt"/>
                <a:cs typeface="Gotham Book" pitchFamily="50" charset="0"/>
              </a:rPr>
              <a:t>Lower competition with high relevance</a:t>
            </a:r>
            <a:endParaRPr lang="en-GB" sz="1400" b="1" dirty="0">
              <a:latin typeface="+mj-lt"/>
              <a:cs typeface="Gotham Book" pitchFamily="50" charset="0"/>
            </a:endParaRPr>
          </a:p>
          <a:p>
            <a:pPr marL="800100" lvl="1" indent="-342900" fontAlgn="base"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GB" sz="1400" noProof="0" dirty="0">
                <a:latin typeface="+mj-lt"/>
                <a:cs typeface="Gotham Book" pitchFamily="50" charset="0"/>
              </a:rPr>
              <a:t>User buying processes are becoming increasingly complex with more touchpoint opportunities</a:t>
            </a:r>
          </a:p>
          <a:p>
            <a:pPr marL="800100" lvl="1" indent="-342900" fontAlgn="base"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GB" sz="1400" noProof="0" dirty="0">
                <a:latin typeface="+mj-lt"/>
                <a:cs typeface="Gotham Book" pitchFamily="50" charset="0"/>
              </a:rPr>
              <a:t>Catch the users at the beginning of the buying cycle</a:t>
            </a: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tabLst/>
            </a:pPr>
            <a:endParaRPr lang="en-GB" sz="1400" b="1" dirty="0">
              <a:latin typeface="+mj-lt"/>
              <a:cs typeface="Gotham Book" pitchFamily="50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081" y="1074473"/>
            <a:ext cx="2655012" cy="4644501"/>
          </a:xfrm>
          <a:prstGeom prst="rect">
            <a:avLst/>
          </a:prstGeom>
        </p:spPr>
      </p:pic>
      <p:sp>
        <p:nvSpPr>
          <p:cNvPr id="7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0" y="0"/>
            <a:ext cx="12192000" cy="727969"/>
          </a:xfrm>
          <a:prstGeom prst="rect">
            <a:avLst/>
          </a:prstGeom>
        </p:spPr>
        <p:txBody>
          <a:bodyPr/>
          <a:lstStyle/>
          <a:p>
            <a:r>
              <a:rPr lang="en-GB" sz="3200" dirty="0"/>
              <a:t>Importance of Soft Content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313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 bwMode="auto">
          <a:xfrm>
            <a:off x="492089" y="1044785"/>
            <a:ext cx="7719756" cy="649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88" tIns="18288" rIns="18288" bIns="1828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SzTx/>
              <a:buFont typeface="Webdings" pitchFamily="18" charset="2"/>
              <a:buNone/>
              <a:tabLst/>
            </a:pPr>
            <a:r>
              <a:rPr lang="en-GB" sz="2000" dirty="0">
                <a:latin typeface="+mj-lt"/>
                <a:cs typeface="Gotham Book" pitchFamily="50" charset="0"/>
              </a:rPr>
              <a:t>Recommendation: Us</a:t>
            </a:r>
            <a:r>
              <a:rPr lang="en-GB" sz="2000" kern="1200" noProof="0" dirty="0">
                <a:effectLst/>
                <a:latin typeface="+mj-lt"/>
                <a:cs typeface="Gotham Book" pitchFamily="50" charset="0"/>
              </a:rPr>
              <a:t>e of Schema </a:t>
            </a:r>
            <a:r>
              <a:rPr lang="en-GB" sz="2000" kern="1200" noProof="0" dirty="0" err="1">
                <a:effectLst/>
                <a:latin typeface="+mj-lt"/>
                <a:cs typeface="Gotham Book" pitchFamily="50" charset="0"/>
              </a:rPr>
              <a:t>Markup</a:t>
            </a:r>
            <a:endParaRPr lang="en-GB" sz="2000" noProof="0" dirty="0">
              <a:latin typeface="+mj-lt"/>
              <a:cs typeface="Gotham Book" pitchFamily="50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SzTx/>
              <a:buFont typeface="Webdings" pitchFamily="18" charset="2"/>
              <a:buNone/>
              <a:tabLst/>
            </a:pPr>
            <a:r>
              <a:rPr lang="en-GB" sz="1400" dirty="0">
                <a:latin typeface="+mj-lt"/>
                <a:cs typeface="Gotham Book" pitchFamily="50" charset="0"/>
              </a:rPr>
              <a:t>Provide search engines with relevant information about the product/service</a:t>
            </a:r>
          </a:p>
        </p:txBody>
      </p:sp>
      <p:pic>
        <p:nvPicPr>
          <p:cNvPr id="11" name="Content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183" y="32129"/>
            <a:ext cx="1354176" cy="6426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28" y="1876635"/>
            <a:ext cx="8307761" cy="3696776"/>
          </a:xfrm>
          <a:prstGeom prst="rect">
            <a:avLst/>
          </a:prstGeom>
        </p:spPr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0" y="0"/>
            <a:ext cx="12192000" cy="72796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Font typeface="Webdings" pitchFamily="18" charset="2"/>
              <a:buNone/>
              <a:def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  <a:lvl2pPr marL="227013" indent="-225425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3"/>
              </a:buClr>
              <a:buSzPct val="95000"/>
              <a:buFont typeface="Wingdings" pitchFamily="2" charset="2"/>
              <a:buChar char="§"/>
              <a:def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2pPr>
            <a:lvl3pPr marL="461963" indent="-23495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3"/>
              </a:buClr>
              <a:buSzPct val="80000"/>
              <a:buFont typeface="Arial" pitchFamily="34" charset="0"/>
              <a:buChar char="–"/>
              <a:defRPr lang="en-US" sz="16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3pPr>
            <a:lvl4pPr marL="687388" indent="-225425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3"/>
              </a:buClr>
              <a:buSzPct val="70000"/>
              <a:buFont typeface="Arial" pitchFamily="34" charset="0"/>
              <a:buChar char="•"/>
              <a:defRPr lang="en-US" sz="14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4pPr>
            <a:lvl5pPr marL="914400" indent="-227013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3"/>
              </a:buClr>
              <a:buSzPct val="60000"/>
              <a:buFont typeface="Arial" pitchFamily="34" charset="0"/>
              <a:buChar char="–"/>
              <a:defRPr lang="en-US" sz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5pPr>
            <a:lvl6pPr marL="2112963" indent="-398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-"/>
              <a:defRPr>
                <a:solidFill>
                  <a:srgbClr val="000000"/>
                </a:solidFill>
                <a:latin typeface="+mn-lt"/>
              </a:defRPr>
            </a:lvl6pPr>
            <a:lvl7pPr marL="2570163" indent="-398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-"/>
              <a:defRPr>
                <a:solidFill>
                  <a:srgbClr val="000000"/>
                </a:solidFill>
                <a:latin typeface="+mn-lt"/>
              </a:defRPr>
            </a:lvl7pPr>
            <a:lvl8pPr marL="3027363" indent="-398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-"/>
              <a:defRPr>
                <a:solidFill>
                  <a:srgbClr val="000000"/>
                </a:solidFill>
                <a:latin typeface="+mn-lt"/>
              </a:defRPr>
            </a:lvl8pPr>
            <a:lvl9pPr marL="3484563" indent="-398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-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GB" sz="3200" kern="0" dirty="0"/>
              <a:t>Product Content </a:t>
            </a:r>
          </a:p>
        </p:txBody>
      </p:sp>
    </p:spTree>
    <p:extLst>
      <p:ext uri="{BB962C8B-B14F-4D97-AF65-F5344CB8AC3E}">
        <p14:creationId xmlns:p14="http://schemas.microsoft.com/office/powerpoint/2010/main" val="342440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0" y="0"/>
            <a:ext cx="12192000" cy="577049"/>
          </a:xfrm>
        </p:spPr>
        <p:txBody>
          <a:bodyPr/>
          <a:lstStyle/>
          <a:p>
            <a:r>
              <a:rPr lang="en-GB" dirty="0"/>
              <a:t>How To Maximise Visibility in 2017</a:t>
            </a:r>
          </a:p>
        </p:txBody>
      </p:sp>
      <p:sp>
        <p:nvSpPr>
          <p:cNvPr id="3" name="TextBox 2"/>
          <p:cNvSpPr txBox="1"/>
          <p:nvPr/>
        </p:nvSpPr>
        <p:spPr bwMode="auto">
          <a:xfrm>
            <a:off x="798988" y="673513"/>
            <a:ext cx="11070457" cy="1509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88" tIns="18288" rIns="18288" bIns="1828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GB" sz="1400" b="0" kern="1200" noProof="0" dirty="0">
                <a:effectLst/>
                <a:latin typeface="+mj-lt"/>
                <a:cs typeface="Gotham Book" pitchFamily="50" charset="0"/>
              </a:rPr>
              <a:t>Google has been and </a:t>
            </a:r>
            <a:r>
              <a:rPr lang="en-GB" sz="1400" dirty="0">
                <a:latin typeface="+mj-lt"/>
                <a:cs typeface="Gotham Book" pitchFamily="50" charset="0"/>
              </a:rPr>
              <a:t>will continue to show more varied information to the user that relates to their search. Ensure your off-site information is up-to-date and optimised.</a:t>
            </a: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GB" sz="1400" b="0" kern="1200" noProof="0" dirty="0">
                <a:effectLst/>
                <a:latin typeface="+mj-lt"/>
                <a:cs typeface="Gotham Book" pitchFamily="50" charset="0"/>
              </a:rPr>
              <a:t>Third-party sites (aggregators) gain strong visibility</a:t>
            </a:r>
            <a:r>
              <a:rPr lang="en-GB" sz="1400" noProof="0" dirty="0">
                <a:latin typeface="+mj-lt"/>
                <a:cs typeface="Gotham Book" pitchFamily="50" charset="0"/>
              </a:rPr>
              <a:t> for high volume search terms in competitive industries – consider their potential value.</a:t>
            </a: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GB" sz="1400" noProof="0" dirty="0">
                <a:latin typeface="+mj-lt"/>
                <a:cs typeface="Gotham Book" pitchFamily="50" charset="0"/>
              </a:rPr>
              <a:t>The user journey is getting more complex as more information gets presented to them. Utilise content tactics to ensure you’re taking  advantage of every touch point.</a:t>
            </a:r>
            <a:endParaRPr lang="en-GB" sz="1400" b="0" kern="1200" noProof="0" dirty="0">
              <a:effectLst/>
              <a:latin typeface="+mj-lt"/>
              <a:cs typeface="Gotham Book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372" y="2182644"/>
            <a:ext cx="8123073" cy="37087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543" y="2312813"/>
            <a:ext cx="1987619" cy="354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2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0" y="0"/>
            <a:ext cx="12192000" cy="568171"/>
          </a:xfrm>
        </p:spPr>
        <p:txBody>
          <a:bodyPr/>
          <a:lstStyle/>
          <a:p>
            <a:r>
              <a:rPr lang="en-GB" dirty="0"/>
              <a:t>Retention is the Key to Success</a:t>
            </a:r>
          </a:p>
        </p:txBody>
      </p:sp>
      <p:sp>
        <p:nvSpPr>
          <p:cNvPr id="3" name="TextBox 2"/>
          <p:cNvSpPr txBox="1"/>
          <p:nvPr/>
        </p:nvSpPr>
        <p:spPr bwMode="auto">
          <a:xfrm>
            <a:off x="449801" y="861134"/>
            <a:ext cx="11292397" cy="3581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88" tIns="18288" rIns="18288" bIns="1828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GB" sz="2000" b="0" kern="1200" noProof="0" dirty="0">
                <a:effectLst/>
                <a:latin typeface="+mj-lt"/>
                <a:cs typeface="Gotham Book" pitchFamily="50" charset="0"/>
              </a:rPr>
              <a:t>Never has </a:t>
            </a:r>
            <a:r>
              <a:rPr lang="en-GB" sz="2000" dirty="0">
                <a:latin typeface="+mj-lt"/>
                <a:cs typeface="Gotham Book" pitchFamily="50" charset="0"/>
              </a:rPr>
              <a:t>it been more important to get visitors to return to your website</a:t>
            </a:r>
          </a:p>
          <a:p>
            <a:pPr marL="1200150" lvl="2" indent="-285750" fontAlgn="base"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GB" sz="1400" dirty="0">
                <a:latin typeface="+mj-lt"/>
                <a:cs typeface="Gotham Book" pitchFamily="50" charset="0"/>
              </a:rPr>
              <a:t>Competitiveness to acquire organic visitors has increased</a:t>
            </a:r>
          </a:p>
          <a:p>
            <a:pPr marL="1200150" lvl="2" indent="-285750" fontAlgn="base"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GB" sz="1400" dirty="0">
                <a:latin typeface="+mj-lt"/>
                <a:cs typeface="Gotham Book" pitchFamily="50" charset="0"/>
              </a:rPr>
              <a:t>Cost of acquiring paid visitors has risen</a:t>
            </a:r>
          </a:p>
          <a:p>
            <a:pPr lvl="2" fontAlgn="base"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</a:pPr>
            <a:endParaRPr lang="en-GB" sz="1400" dirty="0">
              <a:latin typeface="+mj-lt"/>
              <a:cs typeface="Gotham Book" pitchFamily="50" charset="0"/>
            </a:endParaRP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GB" sz="2000" dirty="0">
                <a:latin typeface="+mj-lt"/>
                <a:cs typeface="Gotham Book" pitchFamily="50" charset="0"/>
              </a:rPr>
              <a:t>Identify problem pages and sections on your website </a:t>
            </a:r>
          </a:p>
          <a:p>
            <a:pPr marL="1200150" lvl="2" indent="-285750" fontAlgn="base"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GB" sz="1400" dirty="0">
                <a:latin typeface="+mj-lt"/>
                <a:cs typeface="Gotham Book" pitchFamily="50" charset="0"/>
              </a:rPr>
              <a:t>Poor load speed</a:t>
            </a:r>
          </a:p>
          <a:p>
            <a:pPr marL="1200150" lvl="2" indent="-285750" fontAlgn="base"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GB" sz="1400" dirty="0">
                <a:latin typeface="+mj-lt"/>
                <a:cs typeface="Gotham Book" pitchFamily="50" charset="0"/>
              </a:rPr>
              <a:t>Low user engagement</a:t>
            </a:r>
          </a:p>
          <a:p>
            <a:pPr marL="1200150" lvl="2" indent="-285750" fontAlgn="base"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endParaRPr lang="en-GB" sz="1400" dirty="0">
              <a:latin typeface="+mj-lt"/>
              <a:cs typeface="Gotham Book" pitchFamily="50" charset="0"/>
            </a:endParaRPr>
          </a:p>
          <a:p>
            <a:pPr marL="285750" indent="-285750" fontAlgn="base"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000" dirty="0">
                <a:latin typeface="+mj-lt"/>
                <a:cs typeface="Gotham Book" pitchFamily="50" charset="0"/>
              </a:rPr>
              <a:t>The importance of user behaviour as a ranking factor is increasing</a:t>
            </a:r>
          </a:p>
          <a:p>
            <a:pPr marL="1200150" lvl="2" indent="-285750" fontAlgn="base"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GB" sz="1400" dirty="0">
                <a:latin typeface="+mj-lt"/>
                <a:cs typeface="Gotham Book" pitchFamily="50" charset="0"/>
              </a:rPr>
              <a:t>Google wants you to create content for ‘humans’ not ‘robots’</a:t>
            </a:r>
          </a:p>
          <a:p>
            <a:pPr marL="1200150" lvl="2" indent="-285750" fontAlgn="base"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GB" sz="1400" dirty="0">
                <a:latin typeface="+mj-lt"/>
                <a:cs typeface="Gotham Book" pitchFamily="50" charset="0"/>
              </a:rPr>
              <a:t>Continuing emphasis on mobile with AMPs highlights this</a:t>
            </a:r>
          </a:p>
        </p:txBody>
      </p:sp>
    </p:spTree>
    <p:extLst>
      <p:ext uri="{BB962C8B-B14F-4D97-AF65-F5344CB8AC3E}">
        <p14:creationId xmlns:p14="http://schemas.microsoft.com/office/powerpoint/2010/main" val="213723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0" y="0"/>
            <a:ext cx="12192000" cy="727969"/>
          </a:xfrm>
        </p:spPr>
        <p:txBody>
          <a:bodyPr/>
          <a:lstStyle/>
          <a:p>
            <a:r>
              <a:rPr lang="en-GB" dirty="0"/>
              <a:t>Summary </a:t>
            </a:r>
          </a:p>
        </p:txBody>
      </p:sp>
      <p:sp>
        <p:nvSpPr>
          <p:cNvPr id="4" name="TextBox 3"/>
          <p:cNvSpPr txBox="1"/>
          <p:nvPr/>
        </p:nvSpPr>
        <p:spPr bwMode="auto">
          <a:xfrm>
            <a:off x="696527" y="727969"/>
            <a:ext cx="10981123" cy="6420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88" tIns="18288" rIns="18288" bIns="18288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SzTx/>
              <a:tabLst/>
            </a:pPr>
            <a:r>
              <a:rPr lang="en-GB" sz="2000" b="0" kern="1200" noProof="0" dirty="0">
                <a:effectLst/>
                <a:latin typeface="+mj-lt"/>
                <a:cs typeface="Gotham Book" pitchFamily="50" charset="0"/>
              </a:rPr>
              <a:t>We anticipate a further ‘squeeze’ on organic results in SERPs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SzTx/>
              <a:tabLst/>
            </a:pPr>
            <a:r>
              <a:rPr lang="en-GB" sz="1400" dirty="0">
                <a:latin typeface="+mj-lt"/>
                <a:cs typeface="Gotham Book" pitchFamily="50" charset="0"/>
              </a:rPr>
              <a:t>Additional information to continue to populate the SERPs</a:t>
            </a:r>
          </a:p>
          <a:p>
            <a:pPr marL="742950" lvl="1" indent="-285750" fontAlgn="base"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sz="1400" dirty="0">
                <a:latin typeface="+mj-lt"/>
                <a:cs typeface="Gotham Book" pitchFamily="50" charset="0"/>
              </a:rPr>
              <a:t>All offsite information needs to be up-to-date. Visibility for this type of content is increasing</a:t>
            </a:r>
          </a:p>
          <a:p>
            <a:pPr marL="742950" lvl="1" indent="-285750" fontAlgn="base"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GB" sz="1400" dirty="0">
              <a:latin typeface="+mj-lt"/>
              <a:cs typeface="Gotham Book" pitchFamily="50" charset="0"/>
            </a:endParaRP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SzTx/>
              <a:tabLst/>
            </a:pPr>
            <a:r>
              <a:rPr lang="en-GB" sz="2000" noProof="0" dirty="0">
                <a:latin typeface="+mj-lt"/>
                <a:cs typeface="Gotham Book" pitchFamily="50" charset="0"/>
              </a:rPr>
              <a:t>Influencing the user journey earlier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SzTx/>
              <a:tabLst/>
            </a:pPr>
            <a:r>
              <a:rPr lang="en-GB" sz="1400" noProof="0" dirty="0">
                <a:latin typeface="+mj-lt"/>
                <a:cs typeface="Gotham Book" pitchFamily="50" charset="0"/>
              </a:rPr>
              <a:t>Competition for P1/P2 organic listing is getting harder and engagement is reducing</a:t>
            </a:r>
          </a:p>
          <a:p>
            <a:pPr marL="742950" lvl="1" indent="-285750" fontAlgn="base"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sz="1400" dirty="0">
                <a:latin typeface="+mj-lt"/>
                <a:cs typeface="Gotham Book" pitchFamily="50" charset="0"/>
              </a:rPr>
              <a:t>Create soft content with a purpose to engage with potential customers earlier in the buying cycle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SzTx/>
              <a:tabLst/>
            </a:pPr>
            <a:endParaRPr lang="en-GB" sz="1400" noProof="0" dirty="0">
              <a:latin typeface="+mj-lt"/>
              <a:cs typeface="Gotham Book" pitchFamily="50" charset="0"/>
            </a:endParaRP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SzTx/>
              <a:tabLst/>
            </a:pPr>
            <a:r>
              <a:rPr lang="en-GB" sz="2000" dirty="0">
                <a:latin typeface="+mj-lt"/>
                <a:cs typeface="Gotham Book" pitchFamily="50" charset="0"/>
              </a:rPr>
              <a:t>Those who weren’t ready for mobile 3 years ago, must be ready by 2017!</a:t>
            </a:r>
            <a:endParaRPr lang="en-GB" sz="2000" noProof="0" dirty="0">
              <a:latin typeface="+mj-lt"/>
              <a:cs typeface="Gotham Book" pitchFamily="50" charset="0"/>
            </a:endParaRP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SzTx/>
              <a:tabLst/>
            </a:pPr>
            <a:r>
              <a:rPr lang="en-GB" sz="1400" noProof="0" dirty="0">
                <a:latin typeface="+mj-lt"/>
                <a:cs typeface="Gotham Book" pitchFamily="50" charset="0"/>
              </a:rPr>
              <a:t>Customers consume product information </a:t>
            </a:r>
            <a:r>
              <a:rPr lang="en-GB" sz="1400" dirty="0">
                <a:latin typeface="+mj-lt"/>
                <a:cs typeface="Gotham Book" pitchFamily="50" charset="0"/>
              </a:rPr>
              <a:t>like they do news, they expect it to be easily obtained and clearly displayed</a:t>
            </a:r>
          </a:p>
          <a:p>
            <a:pPr marL="742950" lvl="1" indent="-285750" fontAlgn="base"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sz="1400" dirty="0">
                <a:latin typeface="+mj-lt"/>
                <a:cs typeface="Gotham Book" pitchFamily="50" charset="0"/>
              </a:rPr>
              <a:t>Ensure all content is compatible with a mobile device</a:t>
            </a:r>
          </a:p>
          <a:p>
            <a:pPr lvl="1" fontAlgn="base"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</a:pPr>
            <a:endParaRPr lang="en-GB" sz="1400" dirty="0">
              <a:cs typeface="Gotham Book" pitchFamily="50" charset="0"/>
            </a:endParaRPr>
          </a:p>
          <a:p>
            <a:pPr fontAlgn="base"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</a:pPr>
            <a:r>
              <a:rPr lang="en-GB" sz="2000" dirty="0">
                <a:latin typeface="+mj-lt"/>
                <a:cs typeface="Gotham Book" pitchFamily="50" charset="0"/>
              </a:rPr>
              <a:t>Retention of users is increasing in its importance</a:t>
            </a:r>
          </a:p>
          <a:p>
            <a:pPr marL="285750" indent="-285750" fontAlgn="base"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GB" sz="1400" dirty="0">
                <a:latin typeface="+mj-lt"/>
                <a:cs typeface="Gotham Book" pitchFamily="50" charset="0"/>
              </a:rPr>
              <a:t>Acquisition is getting harder for standard organic results, therefore user retention is key</a:t>
            </a:r>
          </a:p>
          <a:p>
            <a:pPr marL="742950" lvl="1" indent="-285750" fontAlgn="base"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sz="1400" dirty="0">
                <a:latin typeface="+mj-lt"/>
                <a:cs typeface="Gotham Book" pitchFamily="50" charset="0"/>
              </a:rPr>
              <a:t>Identify problem pages and content that result in negative user behaviour</a:t>
            </a:r>
          </a:p>
          <a:p>
            <a:pPr lvl="1" fontAlgn="base"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</a:pPr>
            <a:endParaRPr lang="en-GB" sz="1400" dirty="0">
              <a:latin typeface="+mj-lt"/>
              <a:cs typeface="Gotham Book" pitchFamily="50" charset="0"/>
            </a:endParaRPr>
          </a:p>
          <a:p>
            <a:pPr lvl="1" fontAlgn="base"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</a:pPr>
            <a:endParaRPr lang="en-GB" sz="1400" dirty="0">
              <a:cs typeface="Gotham Book" pitchFamily="50" charset="0"/>
            </a:endParaRPr>
          </a:p>
          <a:p>
            <a:pPr marL="742950" lvl="1" indent="-285750" fontAlgn="base"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GB" sz="1400" dirty="0">
              <a:cs typeface="Gotham Book" pitchFamily="50" charset="0"/>
            </a:endParaRPr>
          </a:p>
          <a:p>
            <a:pPr lvl="1" fontAlgn="base"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</a:pPr>
            <a:endParaRPr lang="en-GB" sz="1400" b="0" kern="1200" noProof="0" dirty="0">
              <a:effectLst/>
              <a:latin typeface="+mn-lt"/>
              <a:ea typeface="+mn-ea"/>
              <a:cs typeface="Gotham Book" pitchFamily="50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SzTx/>
              <a:buFont typeface="Webdings" pitchFamily="18" charset="2"/>
              <a:buNone/>
              <a:tabLst/>
            </a:pPr>
            <a:r>
              <a:rPr lang="en-GB" sz="1400" b="0" kern="1200" noProof="0" dirty="0">
                <a:effectLst/>
                <a:latin typeface="+mn-lt"/>
                <a:ea typeface="+mn-ea"/>
                <a:cs typeface="Gotham Book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495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 for you time!</a:t>
            </a:r>
          </a:p>
        </p:txBody>
      </p:sp>
    </p:spTree>
    <p:extLst>
      <p:ext uri="{BB962C8B-B14F-4D97-AF65-F5344CB8AC3E}">
        <p14:creationId xmlns:p14="http://schemas.microsoft.com/office/powerpoint/2010/main" val="244222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877895" y="739774"/>
            <a:ext cx="2663350" cy="5218744"/>
            <a:chOff x="8799225" y="242623"/>
            <a:chExt cx="3033853" cy="591806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99225" y="2781153"/>
              <a:ext cx="3033853" cy="337953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99225" y="242623"/>
              <a:ext cx="3033853" cy="253853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32" b="37112"/>
          <a:stretch/>
        </p:blipFill>
        <p:spPr>
          <a:xfrm>
            <a:off x="3606311" y="242623"/>
            <a:ext cx="1400695" cy="49715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32349" y="2149722"/>
            <a:ext cx="3516546" cy="2874359"/>
            <a:chOff x="790112" y="1617062"/>
            <a:chExt cx="3516546" cy="2874359"/>
          </a:xfrm>
        </p:grpSpPr>
        <p:pic>
          <p:nvPicPr>
            <p:cNvPr id="7" name="Picture 2" descr="http://upload.wikimedia.org/wikipedia/en/thumb/f/f8/Experian.svg/1024px-Experian.svg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112" y="1848514"/>
              <a:ext cx="1837678" cy="527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http://www.staffs.ac.uk/assets/logo_national-design-academy_tcm44-34763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6726" y="1617062"/>
              <a:ext cx="1499932" cy="990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2" descr="http://intu.co.uk/uploads/media/logo_retailer/0001/03/thumb_2359_logo_retailer_1x.jpe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201" y="2483420"/>
              <a:ext cx="1587500" cy="133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36885" y="2834717"/>
              <a:ext cx="1439613" cy="630906"/>
            </a:xfrm>
            <a:prstGeom prst="rect">
              <a:avLst/>
            </a:prstGeom>
          </p:spPr>
        </p:pic>
        <p:pic>
          <p:nvPicPr>
            <p:cNvPr id="11" name="Picture 2" descr="Image result for brand outlet logo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999" y="3816920"/>
              <a:ext cx="3512659" cy="674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/>
          <p:cNvSpPr txBox="1"/>
          <p:nvPr/>
        </p:nvSpPr>
        <p:spPr bwMode="auto">
          <a:xfrm>
            <a:off x="732349" y="1107755"/>
            <a:ext cx="3399278" cy="529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88" tIns="18288" rIns="18288" bIns="1828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SzTx/>
              <a:buFont typeface="Webdings" pitchFamily="18" charset="2"/>
              <a:buNone/>
              <a:tabLst/>
            </a:pPr>
            <a:r>
              <a:rPr lang="en-GB" sz="1600" b="0" kern="1200" noProof="0" dirty="0">
                <a:effectLst/>
                <a:latin typeface="+mj-lt"/>
                <a:ea typeface="+mn-ea"/>
                <a:cs typeface="Gotham Book" pitchFamily="50" charset="0"/>
              </a:rPr>
              <a:t>Some of the amazing companies we work with:</a:t>
            </a:r>
          </a:p>
        </p:txBody>
      </p:sp>
      <p:sp>
        <p:nvSpPr>
          <p:cNvPr id="14" name="TextBox 13"/>
          <p:cNvSpPr txBox="1"/>
          <p:nvPr/>
        </p:nvSpPr>
        <p:spPr bwMode="auto">
          <a:xfrm>
            <a:off x="5007006" y="1117764"/>
            <a:ext cx="3653572" cy="3350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88" tIns="18288" rIns="18288" bIns="1828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SzTx/>
              <a:buFont typeface="Webdings" pitchFamily="18" charset="2"/>
              <a:buNone/>
              <a:tabLst/>
            </a:pPr>
            <a:r>
              <a:rPr lang="en-GB" sz="1600" b="0" kern="1200" noProof="0" dirty="0">
                <a:effectLst/>
                <a:latin typeface="+mj-lt"/>
                <a:ea typeface="+mn-ea"/>
                <a:cs typeface="Gotham Book" pitchFamily="50" charset="0"/>
              </a:rPr>
              <a:t>Our services: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SzTx/>
              <a:buFont typeface="Webdings" pitchFamily="18" charset="2"/>
              <a:buNone/>
              <a:tabLst/>
            </a:pPr>
            <a:endParaRPr lang="en-GB" sz="1600" b="0" kern="1200" noProof="0" dirty="0">
              <a:effectLst/>
              <a:latin typeface="+mj-lt"/>
              <a:ea typeface="+mn-ea"/>
              <a:cs typeface="Gotham Book" pitchFamily="50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SzTx/>
              <a:buFont typeface="Webdings" pitchFamily="18" charset="2"/>
              <a:buNone/>
              <a:tabLst/>
            </a:pPr>
            <a:endParaRPr lang="en-GB" sz="1600" dirty="0">
              <a:latin typeface="+mj-lt"/>
              <a:cs typeface="Gotham Book" pitchFamily="50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SzTx/>
              <a:buFont typeface="Webdings" pitchFamily="18" charset="2"/>
              <a:buNone/>
              <a:tabLst/>
            </a:pPr>
            <a:endParaRPr lang="en-GB" sz="1600" b="0" kern="1200" noProof="0" dirty="0">
              <a:effectLst/>
              <a:latin typeface="+mj-lt"/>
              <a:ea typeface="+mn-ea"/>
              <a:cs typeface="Gotham Book" pitchFamily="50" charset="0"/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Search Engine Optimisation (SEO)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Paid Search (PPC)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Digital PR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Social Media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Digital Strategy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Email Marketing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Training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SzTx/>
              <a:buFont typeface="Webdings" pitchFamily="18" charset="2"/>
              <a:buNone/>
              <a:tabLst/>
            </a:pPr>
            <a:endParaRPr lang="en-GB" sz="1600" b="0" kern="1200" noProof="0" dirty="0">
              <a:effectLst/>
              <a:latin typeface="+mj-lt"/>
              <a:ea typeface="+mn-ea"/>
              <a:cs typeface="Gotham Book" pitchFamily="50" charset="0"/>
            </a:endParaRPr>
          </a:p>
        </p:txBody>
      </p:sp>
      <p:pic>
        <p:nvPicPr>
          <p:cNvPr id="15" name="Content Placeholder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183" y="32129"/>
            <a:ext cx="1354176" cy="642635"/>
          </a:xfrm>
          <a:prstGeom prst="rect">
            <a:avLst/>
          </a:prstGeom>
        </p:spPr>
      </p:pic>
      <p:sp>
        <p:nvSpPr>
          <p:cNvPr id="17" name="Content Placeholder 1"/>
          <p:cNvSpPr txBox="1">
            <a:spLocks/>
          </p:cNvSpPr>
          <p:nvPr/>
        </p:nvSpPr>
        <p:spPr>
          <a:xfrm>
            <a:off x="0" y="0"/>
            <a:ext cx="12192000" cy="72796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Font typeface="Webdings" pitchFamily="18" charset="2"/>
              <a:buNone/>
              <a:def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  <a:lvl2pPr marL="227013" indent="-225425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3"/>
              </a:buClr>
              <a:buSzPct val="95000"/>
              <a:buFont typeface="Wingdings" pitchFamily="2" charset="2"/>
              <a:buChar char="§"/>
              <a:def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2pPr>
            <a:lvl3pPr marL="461963" indent="-23495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3"/>
              </a:buClr>
              <a:buSzPct val="80000"/>
              <a:buFont typeface="Arial" pitchFamily="34" charset="0"/>
              <a:buChar char="–"/>
              <a:defRPr lang="en-US" sz="16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3pPr>
            <a:lvl4pPr marL="687388" indent="-225425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3"/>
              </a:buClr>
              <a:buSzPct val="70000"/>
              <a:buFont typeface="Arial" pitchFamily="34" charset="0"/>
              <a:buChar char="•"/>
              <a:defRPr lang="en-US" sz="14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4pPr>
            <a:lvl5pPr marL="914400" indent="-227013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3"/>
              </a:buClr>
              <a:buSzPct val="60000"/>
              <a:buFont typeface="Arial" pitchFamily="34" charset="0"/>
              <a:buChar char="–"/>
              <a:defRPr lang="en-US" sz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5pPr>
            <a:lvl6pPr marL="2112963" indent="-398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-"/>
              <a:defRPr>
                <a:solidFill>
                  <a:srgbClr val="000000"/>
                </a:solidFill>
                <a:latin typeface="+mn-lt"/>
              </a:defRPr>
            </a:lvl6pPr>
            <a:lvl7pPr marL="2570163" indent="-398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-"/>
              <a:defRPr>
                <a:solidFill>
                  <a:srgbClr val="000000"/>
                </a:solidFill>
                <a:latin typeface="+mn-lt"/>
              </a:defRPr>
            </a:lvl7pPr>
            <a:lvl8pPr marL="3027363" indent="-398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-"/>
              <a:defRPr>
                <a:solidFill>
                  <a:srgbClr val="000000"/>
                </a:solidFill>
                <a:latin typeface="+mn-lt"/>
              </a:defRPr>
            </a:lvl8pPr>
            <a:lvl9pPr marL="3484563" indent="-398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-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GB" sz="3200" kern="0" dirty="0"/>
              <a:t>Hallam Internet </a:t>
            </a:r>
          </a:p>
        </p:txBody>
      </p:sp>
    </p:spTree>
    <p:extLst>
      <p:ext uri="{BB962C8B-B14F-4D97-AF65-F5344CB8AC3E}">
        <p14:creationId xmlns:p14="http://schemas.microsoft.com/office/powerpoint/2010/main" val="142550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/>
          <p:cNvSpPr txBox="1">
            <a:spLocks/>
          </p:cNvSpPr>
          <p:nvPr/>
        </p:nvSpPr>
        <p:spPr>
          <a:xfrm>
            <a:off x="0" y="0"/>
            <a:ext cx="12192000" cy="72796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Font typeface="Webdings" pitchFamily="18" charset="2"/>
              <a:buNone/>
              <a:def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  <a:lvl2pPr marL="227013" indent="-225425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3"/>
              </a:buClr>
              <a:buSzPct val="95000"/>
              <a:buFont typeface="Wingdings" pitchFamily="2" charset="2"/>
              <a:buChar char="§"/>
              <a:def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2pPr>
            <a:lvl3pPr marL="461963" indent="-23495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3"/>
              </a:buClr>
              <a:buSzPct val="80000"/>
              <a:buFont typeface="Arial" pitchFamily="34" charset="0"/>
              <a:buChar char="–"/>
              <a:defRPr lang="en-US" sz="16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3pPr>
            <a:lvl4pPr marL="687388" indent="-225425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3"/>
              </a:buClr>
              <a:buSzPct val="70000"/>
              <a:buFont typeface="Arial" pitchFamily="34" charset="0"/>
              <a:buChar char="•"/>
              <a:defRPr lang="en-US" sz="14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4pPr>
            <a:lvl5pPr marL="914400" indent="-227013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3"/>
              </a:buClr>
              <a:buSzPct val="60000"/>
              <a:buFont typeface="Arial" pitchFamily="34" charset="0"/>
              <a:buChar char="–"/>
              <a:defRPr lang="en-US" sz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5pPr>
            <a:lvl6pPr marL="2112963" indent="-398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-"/>
              <a:defRPr>
                <a:solidFill>
                  <a:srgbClr val="000000"/>
                </a:solidFill>
                <a:latin typeface="+mn-lt"/>
              </a:defRPr>
            </a:lvl6pPr>
            <a:lvl7pPr marL="2570163" indent="-398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-"/>
              <a:defRPr>
                <a:solidFill>
                  <a:srgbClr val="000000"/>
                </a:solidFill>
                <a:latin typeface="+mn-lt"/>
              </a:defRPr>
            </a:lvl7pPr>
            <a:lvl8pPr marL="3027363" indent="-398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-"/>
              <a:defRPr>
                <a:solidFill>
                  <a:srgbClr val="000000"/>
                </a:solidFill>
                <a:latin typeface="+mn-lt"/>
              </a:defRPr>
            </a:lvl8pPr>
            <a:lvl9pPr marL="3484563" indent="-398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-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GB" sz="3200" kern="0" dirty="0"/>
              <a:t>Key Points 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360406" y="1464372"/>
            <a:ext cx="11472672" cy="165173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Font typeface="Webdings" pitchFamily="18" charset="2"/>
              <a:buNone/>
              <a:def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  <a:lvl2pPr marL="227013" indent="-225425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3"/>
              </a:buClr>
              <a:buSzPct val="95000"/>
              <a:buFont typeface="Wingdings" pitchFamily="2" charset="2"/>
              <a:buChar char="§"/>
              <a:def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2pPr>
            <a:lvl3pPr marL="461963" indent="-23495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3"/>
              </a:buClr>
              <a:buSzPct val="80000"/>
              <a:buFont typeface="Arial" pitchFamily="34" charset="0"/>
              <a:buChar char="–"/>
              <a:defRPr lang="en-US" sz="16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3pPr>
            <a:lvl4pPr marL="687388" indent="-225425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3"/>
              </a:buClr>
              <a:buSzPct val="70000"/>
              <a:buFont typeface="Arial" pitchFamily="34" charset="0"/>
              <a:buChar char="•"/>
              <a:defRPr lang="en-US" sz="14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4pPr>
            <a:lvl5pPr marL="914400" indent="-227013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3"/>
              </a:buClr>
              <a:buSzPct val="60000"/>
              <a:buFont typeface="Arial" pitchFamily="34" charset="0"/>
              <a:buChar char="–"/>
              <a:defRPr lang="en-US" sz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5pPr>
            <a:lvl6pPr marL="2112963" indent="-398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-"/>
              <a:defRPr>
                <a:solidFill>
                  <a:srgbClr val="000000"/>
                </a:solidFill>
                <a:latin typeface="+mn-lt"/>
              </a:defRPr>
            </a:lvl6pPr>
            <a:lvl7pPr marL="2570163" indent="-398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-"/>
              <a:defRPr>
                <a:solidFill>
                  <a:srgbClr val="000000"/>
                </a:solidFill>
                <a:latin typeface="+mn-lt"/>
              </a:defRPr>
            </a:lvl7pPr>
            <a:lvl8pPr marL="3027363" indent="-398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-"/>
              <a:defRPr>
                <a:solidFill>
                  <a:srgbClr val="000000"/>
                </a:solidFill>
                <a:latin typeface="+mn-lt"/>
              </a:defRPr>
            </a:lvl8pPr>
            <a:lvl9pPr marL="3484563" indent="-398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-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chemeClr val="tx1"/>
                </a:solidFill>
                <a:latin typeface="+mj-lt"/>
              </a:rPr>
              <a:t>Changes in SERPs until 2016 and future developments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kern="0" dirty="0">
              <a:solidFill>
                <a:schemeClr val="tx1"/>
              </a:solidFill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chemeClr val="tx1"/>
                </a:solidFill>
                <a:latin typeface="+mj-lt"/>
              </a:rPr>
              <a:t>How mobile usage is changing and how it’s affecting the user buying cycle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kern="0" dirty="0">
              <a:solidFill>
                <a:schemeClr val="tx1"/>
              </a:solidFill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chemeClr val="tx1"/>
                </a:solidFill>
                <a:latin typeface="+mj-lt"/>
              </a:rPr>
              <a:t>Importance of content for e-commerce sites and generating prominent SERP visibility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kern="0" dirty="0">
              <a:solidFill>
                <a:schemeClr val="tx1"/>
              </a:solidFill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kern="0" dirty="0">
              <a:solidFill>
                <a:schemeClr val="tx1"/>
              </a:solidFill>
              <a:latin typeface="+mj-lt"/>
            </a:endParaRPr>
          </a:p>
          <a:p>
            <a:endParaRPr lang="en-GB" sz="2000" kern="0" dirty="0">
              <a:solidFill>
                <a:schemeClr val="tx1"/>
              </a:solidFill>
              <a:latin typeface="+mj-lt"/>
            </a:endParaRPr>
          </a:p>
          <a:p>
            <a:endParaRPr lang="en-GB" sz="2000" kern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5876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/>
          <p:cNvSpPr txBox="1">
            <a:spLocks/>
          </p:cNvSpPr>
          <p:nvPr/>
        </p:nvSpPr>
        <p:spPr>
          <a:xfrm>
            <a:off x="0" y="2139518"/>
            <a:ext cx="12192000" cy="61255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Font typeface="Webdings" pitchFamily="18" charset="2"/>
              <a:buNone/>
              <a:def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  <a:lvl2pPr marL="227013" indent="-225425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3"/>
              </a:buClr>
              <a:buSzPct val="95000"/>
              <a:buFont typeface="Wingdings" pitchFamily="2" charset="2"/>
              <a:buChar char="§"/>
              <a:def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2pPr>
            <a:lvl3pPr marL="461963" indent="-23495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3"/>
              </a:buClr>
              <a:buSzPct val="80000"/>
              <a:buFont typeface="Arial" pitchFamily="34" charset="0"/>
              <a:buChar char="–"/>
              <a:defRPr lang="en-US" sz="16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3pPr>
            <a:lvl4pPr marL="687388" indent="-225425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3"/>
              </a:buClr>
              <a:buSzPct val="70000"/>
              <a:buFont typeface="Arial" pitchFamily="34" charset="0"/>
              <a:buChar char="•"/>
              <a:defRPr lang="en-US" sz="14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4pPr>
            <a:lvl5pPr marL="914400" indent="-227013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3"/>
              </a:buClr>
              <a:buSzPct val="60000"/>
              <a:buFont typeface="Arial" pitchFamily="34" charset="0"/>
              <a:buChar char="–"/>
              <a:defRPr lang="en-US" sz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5pPr>
            <a:lvl6pPr marL="2112963" indent="-398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-"/>
              <a:defRPr>
                <a:solidFill>
                  <a:srgbClr val="000000"/>
                </a:solidFill>
                <a:latin typeface="+mn-lt"/>
              </a:defRPr>
            </a:lvl6pPr>
            <a:lvl7pPr marL="2570163" indent="-398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-"/>
              <a:defRPr>
                <a:solidFill>
                  <a:srgbClr val="000000"/>
                </a:solidFill>
                <a:latin typeface="+mn-lt"/>
              </a:defRPr>
            </a:lvl7pPr>
            <a:lvl8pPr marL="3027363" indent="-398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-"/>
              <a:defRPr>
                <a:solidFill>
                  <a:srgbClr val="000000"/>
                </a:solidFill>
                <a:latin typeface="+mn-lt"/>
              </a:defRPr>
            </a:lvl8pPr>
            <a:lvl9pPr marL="3484563" indent="-398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-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algn="ctr"/>
            <a:r>
              <a:rPr lang="en-GB" sz="3600" kern="0" dirty="0"/>
              <a:t>Changes to SERPs</a:t>
            </a:r>
            <a:br>
              <a:rPr lang="en-GB" sz="2800" kern="0" dirty="0"/>
            </a:br>
            <a:r>
              <a:rPr lang="en-GB" sz="2800" kern="0" dirty="0"/>
              <a:t>What we’ve seen and what we’re expecting</a:t>
            </a:r>
          </a:p>
        </p:txBody>
      </p:sp>
    </p:spTree>
    <p:extLst>
      <p:ext uri="{BB962C8B-B14F-4D97-AF65-F5344CB8AC3E}">
        <p14:creationId xmlns:p14="http://schemas.microsoft.com/office/powerpoint/2010/main" val="64572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0" y="0"/>
            <a:ext cx="12192000" cy="550416"/>
          </a:xfrm>
        </p:spPr>
        <p:txBody>
          <a:bodyPr/>
          <a:lstStyle/>
          <a:p>
            <a:r>
              <a:rPr lang="en-GB" dirty="0"/>
              <a:t>Changes to SERPs – Past 18 Months</a:t>
            </a:r>
          </a:p>
        </p:txBody>
      </p:sp>
      <p:sp>
        <p:nvSpPr>
          <p:cNvPr id="5" name="AutoShape 2" descr="Displaying search-results-2012.jp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352887" y="738904"/>
            <a:ext cx="11181425" cy="3602276"/>
            <a:chOff x="259794" y="1218298"/>
            <a:chExt cx="11742816" cy="395965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9794" y="1218298"/>
              <a:ext cx="5464824" cy="3890788"/>
            </a:xfrm>
            <a:prstGeom prst="rect">
              <a:avLst/>
            </a:prstGeom>
          </p:spPr>
        </p:pic>
        <p:pic>
          <p:nvPicPr>
            <p:cNvPr id="1028" name="Picture 4" descr="C:\Users\owengill\AppData\Local\Temp\SNAGHTML5ee9daf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065" y="1218299"/>
              <a:ext cx="6455545" cy="395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/>
          <p:cNvSpPr txBox="1"/>
          <p:nvPr/>
        </p:nvSpPr>
        <p:spPr bwMode="auto">
          <a:xfrm>
            <a:off x="2851212" y="4467020"/>
            <a:ext cx="3244788" cy="1414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88" tIns="18288" rIns="18288" bIns="1828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GB" noProof="0" dirty="0">
                <a:latin typeface="+mj-lt"/>
                <a:cs typeface="Gotham Book" pitchFamily="50" charset="0"/>
              </a:rPr>
              <a:t>Ad relocation</a:t>
            </a: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GB" dirty="0">
                <a:latin typeface="+mj-lt"/>
                <a:cs typeface="Gotham Book" pitchFamily="50" charset="0"/>
              </a:rPr>
              <a:t>Ad tab colour changes</a:t>
            </a: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GB" dirty="0">
                <a:latin typeface="+mj-lt"/>
                <a:cs typeface="Gotham Book" pitchFamily="50" charset="0"/>
              </a:rPr>
              <a:t>Extended ad format</a:t>
            </a: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GB" dirty="0">
                <a:latin typeface="+mj-lt"/>
                <a:cs typeface="Gotham Book" pitchFamily="50" charset="0"/>
              </a:rPr>
              <a:t>Increasing ad extensions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096000" y="4467020"/>
            <a:ext cx="42020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  <a:cs typeface="Gotham Book" pitchFamily="50" charset="0"/>
              </a:rPr>
              <a:t>Organic result extensions</a:t>
            </a:r>
          </a:p>
        </p:txBody>
      </p:sp>
    </p:spTree>
    <p:extLst>
      <p:ext uri="{BB962C8B-B14F-4D97-AF65-F5344CB8AC3E}">
        <p14:creationId xmlns:p14="http://schemas.microsoft.com/office/powerpoint/2010/main" val="179010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78" y="1188683"/>
            <a:ext cx="2379076" cy="4352925"/>
          </a:xfrm>
        </p:spPr>
      </p:pic>
      <p:sp>
        <p:nvSpPr>
          <p:cNvPr id="3" name="TextBox 2"/>
          <p:cNvSpPr txBox="1"/>
          <p:nvPr/>
        </p:nvSpPr>
        <p:spPr bwMode="auto">
          <a:xfrm>
            <a:off x="4079621" y="1188683"/>
            <a:ext cx="7856738" cy="4135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88" tIns="18288" rIns="18288" bIns="1828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GB" sz="2000" dirty="0">
                <a:latin typeface="+mj-lt"/>
                <a:cs typeface="Gotham Book" pitchFamily="50" charset="0"/>
              </a:rPr>
              <a:t>Smaller number of organic results (Search Metrics Study 2016)</a:t>
            </a:r>
          </a:p>
          <a:p>
            <a:pPr marL="800100" lvl="1" indent="-342900" fontAlgn="base"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GB" sz="1600" dirty="0">
                <a:latin typeface="+mj-lt"/>
                <a:cs typeface="Gotham Book" pitchFamily="50" charset="0"/>
              </a:rPr>
              <a:t>8.5 = average number of organic results on </a:t>
            </a:r>
            <a:r>
              <a:rPr lang="en-GB" sz="1600" b="1" dirty="0">
                <a:latin typeface="+mj-lt"/>
                <a:cs typeface="Gotham Book" pitchFamily="50" charset="0"/>
              </a:rPr>
              <a:t>mobile</a:t>
            </a:r>
          </a:p>
          <a:p>
            <a:pPr marL="800100" lvl="1" indent="-342900" fontAlgn="base"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GB" sz="1600" noProof="0" dirty="0">
                <a:latin typeface="+mj-lt"/>
                <a:cs typeface="Gotham Book" pitchFamily="50" charset="0"/>
              </a:rPr>
              <a:t>8.6 = average number of organic results on </a:t>
            </a:r>
            <a:r>
              <a:rPr lang="en-GB" sz="1600" b="1" noProof="0" dirty="0">
                <a:latin typeface="+mj-lt"/>
                <a:cs typeface="Gotham Book" pitchFamily="50" charset="0"/>
              </a:rPr>
              <a:t>tablet</a:t>
            </a:r>
          </a:p>
          <a:p>
            <a:pPr marL="800100" lvl="1" indent="-342900" fontAlgn="base"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endParaRPr lang="en-GB" b="1" noProof="0" dirty="0">
              <a:latin typeface="+mj-lt"/>
              <a:cs typeface="Gotham Book" pitchFamily="50" charset="0"/>
            </a:endParaRPr>
          </a:p>
          <a:p>
            <a:pPr marL="285750" indent="-285750" fontAlgn="base"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000" dirty="0">
                <a:latin typeface="+mj-lt"/>
                <a:cs typeface="Gotham Book" pitchFamily="50" charset="0"/>
              </a:rPr>
              <a:t>First mobile organic result has fall down the SERP</a:t>
            </a:r>
          </a:p>
          <a:p>
            <a:pPr marL="800100" lvl="1" indent="-342900" fontAlgn="base"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GB" sz="1600" dirty="0">
                <a:latin typeface="+mj-lt"/>
                <a:cs typeface="Gotham Book" pitchFamily="50" charset="0"/>
              </a:rPr>
              <a:t>Additional information being shown in SERPs</a:t>
            </a:r>
          </a:p>
          <a:p>
            <a:pPr marL="800100" lvl="1" indent="-342900" fontAlgn="base"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GB" sz="1600" dirty="0">
                <a:latin typeface="+mj-lt"/>
                <a:cs typeface="Gotham Book" pitchFamily="50" charset="0"/>
              </a:rPr>
              <a:t>Social media, local information, knowledge graphs…</a:t>
            </a:r>
          </a:p>
          <a:p>
            <a:pPr lvl="1" fontAlgn="base"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</a:pPr>
            <a:endParaRPr lang="en-GB" b="1" dirty="0">
              <a:latin typeface="+mj-lt"/>
              <a:cs typeface="Gotham Book" pitchFamily="50" charset="0"/>
            </a:endParaRP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GB" sz="2000" noProof="0" dirty="0">
                <a:latin typeface="+mj-lt"/>
                <a:cs typeface="Gotham Book" pitchFamily="50" charset="0"/>
              </a:rPr>
              <a:t>Accelerated mobile pages (AMP) one year on</a:t>
            </a:r>
          </a:p>
          <a:p>
            <a:pPr marL="742950" lvl="1" indent="-285750" fontAlgn="base"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GB" sz="1600" noProof="0" dirty="0">
                <a:latin typeface="+mj-lt"/>
                <a:cs typeface="Gotham Book" pitchFamily="50" charset="0"/>
              </a:rPr>
              <a:t>Oct 2016 @ SMX East, Google celebrated </a:t>
            </a:r>
            <a:r>
              <a:rPr lang="en-GB" sz="1600" dirty="0">
                <a:latin typeface="+mj-lt"/>
                <a:cs typeface="Gotham Book" pitchFamily="50" charset="0"/>
              </a:rPr>
              <a:t>AMP</a:t>
            </a:r>
            <a:r>
              <a:rPr lang="en-GB" sz="1600" noProof="0" dirty="0">
                <a:latin typeface="+mj-lt"/>
                <a:cs typeface="Gotham Book" pitchFamily="50" charset="0"/>
              </a:rPr>
              <a:t> success and </a:t>
            </a:r>
            <a:r>
              <a:rPr lang="en-GB" sz="1600" dirty="0">
                <a:latin typeface="+mj-lt"/>
                <a:cs typeface="Gotham Book" pitchFamily="50" charset="0"/>
              </a:rPr>
              <a:t>that it will be </a:t>
            </a:r>
            <a:r>
              <a:rPr lang="en-GB" sz="1600" noProof="0" dirty="0">
                <a:latin typeface="+mj-lt"/>
                <a:cs typeface="Gotham Book" pitchFamily="50" charset="0"/>
              </a:rPr>
              <a:t>continued </a:t>
            </a:r>
            <a:r>
              <a:rPr lang="en-GB" sz="1600" dirty="0">
                <a:latin typeface="+mj-lt"/>
                <a:cs typeface="Gotham Book" pitchFamily="50" charset="0"/>
              </a:rPr>
              <a:t>focus</a:t>
            </a:r>
            <a:r>
              <a:rPr lang="en-GB" sz="1600" noProof="0" dirty="0">
                <a:latin typeface="+mj-lt"/>
                <a:cs typeface="Gotham Book" pitchFamily="50" charset="0"/>
              </a:rPr>
              <a:t> </a:t>
            </a:r>
          </a:p>
          <a:p>
            <a:pPr marL="742950" lvl="1" indent="-285750" fontAlgn="base"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GB" sz="1600" b="0" kern="1200" dirty="0">
                <a:effectLst/>
                <a:latin typeface="+mj-lt"/>
                <a:cs typeface="Gotham Book" pitchFamily="50" charset="0"/>
              </a:rPr>
              <a:t>Now part of Google’s core algorithm</a:t>
            </a:r>
          </a:p>
        </p:txBody>
      </p:sp>
      <p:pic>
        <p:nvPicPr>
          <p:cNvPr id="8" name="Content Placeholder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183" y="32129"/>
            <a:ext cx="1354176" cy="642635"/>
          </a:xfrm>
          <a:prstGeom prst="rect">
            <a:avLst/>
          </a:prstGeom>
        </p:spPr>
      </p:pic>
      <p:sp>
        <p:nvSpPr>
          <p:cNvPr id="7" name="Content Placeholder 1"/>
          <p:cNvSpPr txBox="1">
            <a:spLocks/>
          </p:cNvSpPr>
          <p:nvPr/>
        </p:nvSpPr>
        <p:spPr>
          <a:xfrm>
            <a:off x="0" y="0"/>
            <a:ext cx="12192000" cy="72796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Font typeface="Webdings" pitchFamily="18" charset="2"/>
              <a:buNone/>
              <a:def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  <a:lvl2pPr marL="227013" indent="-225425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3"/>
              </a:buClr>
              <a:buSzPct val="95000"/>
              <a:buFont typeface="Wingdings" pitchFamily="2" charset="2"/>
              <a:buChar char="§"/>
              <a:def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2pPr>
            <a:lvl3pPr marL="461963" indent="-23495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3"/>
              </a:buClr>
              <a:buSzPct val="80000"/>
              <a:buFont typeface="Arial" pitchFamily="34" charset="0"/>
              <a:buChar char="–"/>
              <a:defRPr lang="en-US" sz="16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3pPr>
            <a:lvl4pPr marL="687388" indent="-225425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3"/>
              </a:buClr>
              <a:buSzPct val="70000"/>
              <a:buFont typeface="Arial" pitchFamily="34" charset="0"/>
              <a:buChar char="•"/>
              <a:defRPr lang="en-US" sz="14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4pPr>
            <a:lvl5pPr marL="914400" indent="-227013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3"/>
              </a:buClr>
              <a:buSzPct val="60000"/>
              <a:buFont typeface="Arial" pitchFamily="34" charset="0"/>
              <a:buChar char="–"/>
              <a:defRPr lang="en-US" sz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5pPr>
            <a:lvl6pPr marL="2112963" indent="-398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-"/>
              <a:defRPr>
                <a:solidFill>
                  <a:srgbClr val="000000"/>
                </a:solidFill>
                <a:latin typeface="+mn-lt"/>
              </a:defRPr>
            </a:lvl6pPr>
            <a:lvl7pPr marL="2570163" indent="-398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-"/>
              <a:defRPr>
                <a:solidFill>
                  <a:srgbClr val="000000"/>
                </a:solidFill>
                <a:latin typeface="+mn-lt"/>
              </a:defRPr>
            </a:lvl7pPr>
            <a:lvl8pPr marL="3027363" indent="-398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-"/>
              <a:defRPr>
                <a:solidFill>
                  <a:srgbClr val="000000"/>
                </a:solidFill>
                <a:latin typeface="+mn-lt"/>
              </a:defRPr>
            </a:lvl8pPr>
            <a:lvl9pPr marL="3484563" indent="-398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-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GB" sz="3200" kern="0" dirty="0"/>
              <a:t>Changes to Mobile SERPs</a:t>
            </a:r>
            <a:r>
              <a:rPr lang="en-GB" kern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260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0406" y="1340528"/>
            <a:ext cx="11472672" cy="177557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+mj-lt"/>
              </a:rPr>
              <a:t>In 2014, for the first time there were more mobile search sessions than on desktop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+mj-lt"/>
              </a:rPr>
              <a:t>Q4 2014: Mobile conversion rate = 1.94% (UK)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+mj-lt"/>
              </a:rPr>
              <a:t>Q4 2015: Mobile conversion rate = 3.05% (UK)</a:t>
            </a:r>
            <a:br>
              <a:rPr lang="en-GB" sz="2000" dirty="0">
                <a:solidFill>
                  <a:schemeClr val="tx1"/>
                </a:solidFill>
                <a:latin typeface="+mj-lt"/>
              </a:rPr>
            </a:br>
            <a:r>
              <a:rPr lang="en-GB" sz="1400" dirty="0">
                <a:solidFill>
                  <a:schemeClr val="tx1"/>
                </a:solidFill>
                <a:latin typeface="+mj-lt"/>
              </a:rPr>
              <a:t>(monetate.com)</a:t>
            </a:r>
            <a:endParaRPr lang="en-GB" sz="2000" dirty="0">
              <a:solidFill>
                <a:schemeClr val="tx1"/>
              </a:solidFill>
              <a:latin typeface="+mj-lt"/>
            </a:endParaRPr>
          </a:p>
          <a:p>
            <a:endParaRPr lang="en-GB" sz="2000" dirty="0">
              <a:solidFill>
                <a:schemeClr val="tx1"/>
              </a:solidFill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+mj-lt"/>
              </a:rPr>
              <a:t>September 2015: Mobile share of e-commerce orders = 26%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+mj-lt"/>
              </a:rPr>
              <a:t>September 2016: Mobile share of e-commerce orders = 29%</a:t>
            </a:r>
            <a:br>
              <a:rPr lang="en-GB" sz="2000" dirty="0">
                <a:solidFill>
                  <a:schemeClr val="tx1"/>
                </a:solidFill>
                <a:latin typeface="+mj-lt"/>
              </a:rPr>
            </a:br>
            <a:r>
              <a:rPr lang="en-GB" sz="1400" dirty="0">
                <a:solidFill>
                  <a:schemeClr val="tx1"/>
                </a:solidFill>
                <a:latin typeface="+mj-lt"/>
              </a:rPr>
              <a:t>(custora.com)</a:t>
            </a:r>
            <a:endParaRPr lang="en-GB" sz="2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Content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183" y="32129"/>
            <a:ext cx="1354176" cy="642635"/>
          </a:xfrm>
          <a:prstGeom prst="rect">
            <a:avLst/>
          </a:prstGeom>
        </p:spPr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0" y="-8817"/>
            <a:ext cx="12192000" cy="72796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Font typeface="Webdings" pitchFamily="18" charset="2"/>
              <a:buNone/>
              <a:def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  <a:lvl2pPr marL="227013" indent="-225425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3"/>
              </a:buClr>
              <a:buSzPct val="95000"/>
              <a:buFont typeface="Wingdings" pitchFamily="2" charset="2"/>
              <a:buChar char="§"/>
              <a:def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2pPr>
            <a:lvl3pPr marL="461963" indent="-23495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3"/>
              </a:buClr>
              <a:buSzPct val="80000"/>
              <a:buFont typeface="Arial" pitchFamily="34" charset="0"/>
              <a:buChar char="–"/>
              <a:defRPr lang="en-US" sz="16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3pPr>
            <a:lvl4pPr marL="687388" indent="-225425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3"/>
              </a:buClr>
              <a:buSzPct val="70000"/>
              <a:buFont typeface="Arial" pitchFamily="34" charset="0"/>
              <a:buChar char="•"/>
              <a:defRPr lang="en-US" sz="14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4pPr>
            <a:lvl5pPr marL="914400" indent="-227013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3"/>
              </a:buClr>
              <a:buSzPct val="60000"/>
              <a:buFont typeface="Arial" pitchFamily="34" charset="0"/>
              <a:buChar char="–"/>
              <a:defRPr lang="en-US" sz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5pPr>
            <a:lvl6pPr marL="2112963" indent="-398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-"/>
              <a:defRPr>
                <a:solidFill>
                  <a:srgbClr val="000000"/>
                </a:solidFill>
                <a:latin typeface="+mn-lt"/>
              </a:defRPr>
            </a:lvl6pPr>
            <a:lvl7pPr marL="2570163" indent="-398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-"/>
              <a:defRPr>
                <a:solidFill>
                  <a:srgbClr val="000000"/>
                </a:solidFill>
                <a:latin typeface="+mn-lt"/>
              </a:defRPr>
            </a:lvl7pPr>
            <a:lvl8pPr marL="3027363" indent="-398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-"/>
              <a:defRPr>
                <a:solidFill>
                  <a:srgbClr val="000000"/>
                </a:solidFill>
                <a:latin typeface="+mn-lt"/>
              </a:defRPr>
            </a:lvl8pPr>
            <a:lvl9pPr marL="3484563" indent="-398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-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GB" sz="3200" kern="0" dirty="0"/>
              <a:t>Growth in Mobile Usage </a:t>
            </a:r>
          </a:p>
        </p:txBody>
      </p:sp>
    </p:spTree>
    <p:extLst>
      <p:ext uri="{BB962C8B-B14F-4D97-AF65-F5344CB8AC3E}">
        <p14:creationId xmlns:p14="http://schemas.microsoft.com/office/powerpoint/2010/main" val="200690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0" y="0"/>
            <a:ext cx="12192000" cy="710214"/>
          </a:xfrm>
        </p:spPr>
        <p:txBody>
          <a:bodyPr/>
          <a:lstStyle/>
          <a:p>
            <a:r>
              <a:rPr lang="en-GB" dirty="0"/>
              <a:t>Affects of SERP Changes</a:t>
            </a: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493571" y="1455494"/>
            <a:ext cx="11588938" cy="203343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Font typeface="Webdings" pitchFamily="18" charset="2"/>
              <a:buNone/>
              <a:def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  <a:lvl2pPr marL="227013" indent="-225425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3"/>
              </a:buClr>
              <a:buSzPct val="95000"/>
              <a:buFont typeface="Wingdings" pitchFamily="2" charset="2"/>
              <a:buChar char="§"/>
              <a:def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2pPr>
            <a:lvl3pPr marL="461963" indent="-23495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3"/>
              </a:buClr>
              <a:buSzPct val="80000"/>
              <a:buFont typeface="Arial" pitchFamily="34" charset="0"/>
              <a:buChar char="–"/>
              <a:defRPr lang="en-US" sz="16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3pPr>
            <a:lvl4pPr marL="687388" indent="-225425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3"/>
              </a:buClr>
              <a:buSzPct val="70000"/>
              <a:buFont typeface="Arial" pitchFamily="34" charset="0"/>
              <a:buChar char="•"/>
              <a:defRPr lang="en-US" sz="14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4pPr>
            <a:lvl5pPr marL="914400" indent="-227013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3"/>
              </a:buClr>
              <a:buSzPct val="60000"/>
              <a:buFont typeface="Arial" pitchFamily="34" charset="0"/>
              <a:buChar char="–"/>
              <a:defRPr lang="en-US" sz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5pPr>
            <a:lvl6pPr marL="2112963" indent="-398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-"/>
              <a:defRPr>
                <a:solidFill>
                  <a:srgbClr val="000000"/>
                </a:solidFill>
                <a:latin typeface="+mn-lt"/>
              </a:defRPr>
            </a:lvl6pPr>
            <a:lvl7pPr marL="2570163" indent="-398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-"/>
              <a:defRPr>
                <a:solidFill>
                  <a:srgbClr val="000000"/>
                </a:solidFill>
                <a:latin typeface="+mn-lt"/>
              </a:defRPr>
            </a:lvl7pPr>
            <a:lvl8pPr marL="3027363" indent="-398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-"/>
              <a:defRPr>
                <a:solidFill>
                  <a:srgbClr val="000000"/>
                </a:solidFill>
                <a:latin typeface="+mn-lt"/>
              </a:defRPr>
            </a:lvl8pPr>
            <a:lvl9pPr marL="3484563" indent="-3984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Symbol" pitchFamily="18" charset="2"/>
              <a:buChar char="-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chemeClr val="tx1"/>
                </a:solidFill>
                <a:latin typeface="+mj-lt"/>
              </a:rPr>
              <a:t>Increased PPC activity has lead to more competitive auctions and a rise in advertising costs. This makes the option to go ‘paid’ for many businesses a considerable expense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kern="0" dirty="0">
              <a:solidFill>
                <a:schemeClr val="tx1"/>
              </a:solidFill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chemeClr val="tx1"/>
                </a:solidFill>
                <a:latin typeface="+mj-lt"/>
              </a:rPr>
              <a:t>User engagement rates with organic results have decreased according to studies by Search Metrics and MOZ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kern="0" dirty="0">
              <a:solidFill>
                <a:schemeClr val="tx1"/>
              </a:solidFill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chemeClr val="tx1"/>
                </a:solidFill>
                <a:latin typeface="+mj-lt"/>
              </a:rPr>
              <a:t>Branded3 Case Study:</a:t>
            </a:r>
          </a:p>
          <a:p>
            <a:pPr marL="742950" lvl="1" indent="-285750">
              <a:buClr>
                <a:schemeClr val="accent5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GB" sz="2000" dirty="0">
                <a:solidFill>
                  <a:schemeClr val="tx1"/>
                </a:solidFill>
                <a:latin typeface="+mj-lt"/>
                <a:cs typeface="Gotham Book" pitchFamily="50" charset="0"/>
              </a:rPr>
              <a:t>CTR for position 1 in April 2016 = 31%</a:t>
            </a:r>
          </a:p>
          <a:p>
            <a:pPr marL="742950" lvl="1" indent="-285750">
              <a:buClr>
                <a:schemeClr val="accent5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GB" sz="2000" dirty="0">
                <a:solidFill>
                  <a:schemeClr val="tx1"/>
                </a:solidFill>
                <a:latin typeface="+mj-lt"/>
                <a:cs typeface="Gotham Book" pitchFamily="50" charset="0"/>
              </a:rPr>
              <a:t>CTR for position 1 in September 2016 = 24%</a:t>
            </a:r>
          </a:p>
          <a:p>
            <a:pPr marL="1588" lvl="1" indent="0">
              <a:buClr>
                <a:schemeClr val="accent5">
                  <a:lumMod val="50000"/>
                </a:schemeClr>
              </a:buClr>
              <a:buNone/>
            </a:pPr>
            <a:endParaRPr lang="en-GB" sz="2000" kern="0" dirty="0">
              <a:solidFill>
                <a:schemeClr val="tx1"/>
              </a:solidFill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kern="0" dirty="0">
              <a:solidFill>
                <a:schemeClr val="tx1"/>
              </a:solidFill>
              <a:latin typeface="+mj-lt"/>
            </a:endParaRPr>
          </a:p>
          <a:p>
            <a:endParaRPr lang="en-GB" sz="2000" kern="0" dirty="0">
              <a:solidFill>
                <a:schemeClr val="tx1"/>
              </a:solidFill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kern="0" dirty="0">
              <a:solidFill>
                <a:schemeClr val="tx1"/>
              </a:solidFill>
              <a:latin typeface="+mj-lt"/>
            </a:endParaRPr>
          </a:p>
          <a:p>
            <a:endParaRPr lang="en-GB" sz="2000" kern="0" dirty="0">
              <a:solidFill>
                <a:schemeClr val="tx1"/>
              </a:solidFill>
              <a:latin typeface="+mj-lt"/>
            </a:endParaRPr>
          </a:p>
          <a:p>
            <a:endParaRPr lang="en-GB" sz="2000" kern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7151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0" y="0"/>
            <a:ext cx="12192000" cy="656948"/>
          </a:xfrm>
        </p:spPr>
        <p:txBody>
          <a:bodyPr/>
          <a:lstStyle/>
          <a:p>
            <a:r>
              <a:rPr lang="en-GB" dirty="0"/>
              <a:t>What Will 2017 SERPs Look Like?</a:t>
            </a:r>
          </a:p>
        </p:txBody>
      </p:sp>
      <p:sp>
        <p:nvSpPr>
          <p:cNvPr id="3" name="TextBox 2"/>
          <p:cNvSpPr txBox="1"/>
          <p:nvPr/>
        </p:nvSpPr>
        <p:spPr bwMode="auto">
          <a:xfrm>
            <a:off x="719092" y="1091953"/>
            <a:ext cx="10173809" cy="5061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88" tIns="18288" rIns="18288" bIns="1828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GB" sz="2000" noProof="0" dirty="0">
                <a:latin typeface="+mj-lt"/>
                <a:cs typeface="Gotham Book" pitchFamily="50" charset="0"/>
              </a:rPr>
              <a:t>Adverts occupying more premium retail space on SERPs making it harder for organic results to gain ‘human’ visibility</a:t>
            </a: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tabLst/>
            </a:pPr>
            <a:endParaRPr lang="en-GB" sz="2000" dirty="0">
              <a:latin typeface="+mj-lt"/>
              <a:cs typeface="Gotham Book" pitchFamily="50" charset="0"/>
            </a:endParaRP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GB" sz="2000" noProof="0" dirty="0">
                <a:latin typeface="+mj-lt"/>
                <a:cs typeface="Gotham Book" pitchFamily="50" charset="0"/>
              </a:rPr>
              <a:t>Google has been testing larger meta descriptions for organic results </a:t>
            </a:r>
          </a:p>
          <a:p>
            <a:pPr marL="800100" lvl="1" indent="-342900" fontAlgn="base"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GB" sz="1600" noProof="0" dirty="0">
                <a:latin typeface="+mj-lt"/>
                <a:cs typeface="Gotham Book" pitchFamily="50" charset="0"/>
              </a:rPr>
              <a:t>With extended adverts having already been rolled out, this is putting the ‘squeeze’ on organic results</a:t>
            </a: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tabLst/>
            </a:pPr>
            <a:endParaRPr lang="en-GB" sz="2000" dirty="0">
              <a:latin typeface="+mj-lt"/>
              <a:cs typeface="Gotham Book" pitchFamily="50" charset="0"/>
            </a:endParaRP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GB" sz="2000" noProof="0" dirty="0">
                <a:latin typeface="+mj-lt"/>
                <a:cs typeface="Gotham Book" pitchFamily="50" charset="0"/>
              </a:rPr>
              <a:t>Additional information is getting added </a:t>
            </a:r>
            <a:r>
              <a:rPr lang="en-GB" sz="2000" dirty="0">
                <a:latin typeface="+mj-lt"/>
                <a:cs typeface="Gotham Book" pitchFamily="50" charset="0"/>
              </a:rPr>
              <a:t>to</a:t>
            </a:r>
            <a:r>
              <a:rPr lang="en-GB" sz="2000" noProof="0" dirty="0">
                <a:latin typeface="+mj-lt"/>
                <a:cs typeface="Gotham Book" pitchFamily="50" charset="0"/>
              </a:rPr>
              <a:t> organic results – we expect this to continue</a:t>
            </a:r>
          </a:p>
          <a:p>
            <a:pPr marL="742950" lvl="1" indent="-285750" fontAlgn="base"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GB" sz="1600" dirty="0">
                <a:latin typeface="+mj-lt"/>
                <a:cs typeface="Gotham Book" pitchFamily="50" charset="0"/>
              </a:rPr>
              <a:t>Will we be able to tell the difference between an advert and an organic result at first glance? </a:t>
            </a:r>
            <a:endParaRPr lang="en-GB" sz="1600" noProof="0" dirty="0">
              <a:latin typeface="+mj-lt"/>
              <a:cs typeface="Gotham Book" pitchFamily="50" charset="0"/>
            </a:endParaRP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tabLst/>
            </a:pPr>
            <a:endParaRPr lang="en-GB" sz="2000" kern="1200" dirty="0">
              <a:effectLst/>
              <a:latin typeface="+mj-lt"/>
              <a:cs typeface="Gotham Book" pitchFamily="50" charset="0"/>
            </a:endParaRP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GB" sz="2000" dirty="0">
                <a:latin typeface="+mj-lt"/>
                <a:cs typeface="Gotham Book" pitchFamily="50" charset="0"/>
              </a:rPr>
              <a:t>In 2016, there were 8.5 organic results on average on a mobile and 8.6 on a tablet. With the above points, this number could yet reduce further</a:t>
            </a:r>
            <a:endParaRPr lang="en-GB" sz="2000" kern="1200" dirty="0">
              <a:effectLst/>
              <a:latin typeface="+mj-lt"/>
              <a:cs typeface="Gotham Book" pitchFamily="50" charset="0"/>
            </a:endParaRP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chemeClr val="accent5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tabLst/>
            </a:pPr>
            <a:endParaRPr lang="en-GB" kern="1200" noProof="0" dirty="0">
              <a:effectLst/>
              <a:latin typeface="+mj-lt"/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67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lank">
  <a:themeElements>
    <a:clrScheme name="Ecommercial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4C11F"/>
      </a:accent1>
      <a:accent2>
        <a:srgbClr val="216121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ustom 3">
      <a:majorFont>
        <a:latin typeface="Century Gothic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  <a:effectLst/>
      </a:spPr>
      <a:bodyPr vert="horz" wrap="none" lIns="18288" tIns="18288" rIns="18288" bIns="18288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ts val="300"/>
          </a:spcBef>
          <a:spcAft>
            <a:spcPts val="400"/>
          </a:spcAft>
          <a:buClr>
            <a:schemeClr val="accent5">
              <a:lumMod val="50000"/>
            </a:schemeClr>
          </a:buClr>
          <a:buSzTx/>
          <a:buFont typeface="Webdings" pitchFamily="18" charset="2"/>
          <a:buNone/>
          <a:tabLst/>
          <a:defRPr sz="1400" b="0" kern="1200" noProof="0" dirty="0" smtClean="0">
            <a:solidFill>
              <a:schemeClr val="bg1"/>
            </a:solidFill>
            <a:effectLst/>
            <a:latin typeface="+mn-lt"/>
            <a:ea typeface="+mn-ea"/>
            <a:cs typeface="Gotham Book" pitchFamily="50" charset="0"/>
          </a:defRPr>
        </a:defPPr>
      </a:lstStyle>
    </a:txDef>
  </a:objectDefaults>
  <a:extraClrSchemeLst>
    <a:extraClrScheme>
      <a:clrScheme name="1_blank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FF"/>
        </a:lt1>
        <a:dk2>
          <a:srgbClr val="000000"/>
        </a:dk2>
        <a:lt2>
          <a:srgbClr val="003366"/>
        </a:lt2>
        <a:accent1>
          <a:srgbClr val="336699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ADB8CA"/>
        </a:accent5>
        <a:accent6>
          <a:srgbClr val="B90000"/>
        </a:accent6>
        <a:hlink>
          <a:srgbClr val="99CC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0000"/>
        </a:dk1>
        <a:lt1>
          <a:srgbClr val="FFFFFF"/>
        </a:lt1>
        <a:dk2>
          <a:srgbClr val="000000"/>
        </a:dk2>
        <a:lt2>
          <a:srgbClr val="003366"/>
        </a:lt2>
        <a:accent1>
          <a:srgbClr val="336699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ADB8CA"/>
        </a:accent5>
        <a:accent6>
          <a:srgbClr val="B90000"/>
        </a:accent6>
        <a:hlink>
          <a:srgbClr val="99CC99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7">
        <a:dk1>
          <a:srgbClr val="000000"/>
        </a:dk1>
        <a:lt1>
          <a:srgbClr val="FFFFFF"/>
        </a:lt1>
        <a:dk2>
          <a:srgbClr val="204162"/>
        </a:dk2>
        <a:lt2>
          <a:srgbClr val="B2B2B2"/>
        </a:lt2>
        <a:accent1>
          <a:srgbClr val="336699"/>
        </a:accent1>
        <a:accent2>
          <a:srgbClr val="C0D5EA"/>
        </a:accent2>
        <a:accent3>
          <a:srgbClr val="FFFFFF"/>
        </a:accent3>
        <a:accent4>
          <a:srgbClr val="000000"/>
        </a:accent4>
        <a:accent5>
          <a:srgbClr val="ADB8CA"/>
        </a:accent5>
        <a:accent6>
          <a:srgbClr val="AEC1D4"/>
        </a:accent6>
        <a:hlink>
          <a:srgbClr val="99CC99"/>
        </a:hlink>
        <a:folHlink>
          <a:srgbClr val="478F4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8">
        <a:dk1>
          <a:srgbClr val="00234C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1C4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9">
        <a:dk1>
          <a:srgbClr val="00234C"/>
        </a:dk1>
        <a:lt1>
          <a:srgbClr val="FFFFFF"/>
        </a:lt1>
        <a:dk2>
          <a:srgbClr val="00234C"/>
        </a:dk2>
        <a:lt2>
          <a:srgbClr val="5F5F5F"/>
        </a:lt2>
        <a:accent1>
          <a:srgbClr val="004B85"/>
        </a:accent1>
        <a:accent2>
          <a:srgbClr val="EEB30E"/>
        </a:accent2>
        <a:accent3>
          <a:srgbClr val="FFFFFF"/>
        </a:accent3>
        <a:accent4>
          <a:srgbClr val="001C40"/>
        </a:accent4>
        <a:accent5>
          <a:srgbClr val="AAB1C2"/>
        </a:accent5>
        <a:accent6>
          <a:srgbClr val="D8A20C"/>
        </a:accent6>
        <a:hlink>
          <a:srgbClr val="4F0044"/>
        </a:hlink>
        <a:folHlink>
          <a:srgbClr val="00554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lank" id="{89EBBD87-ED4A-47DF-A657-51B43A26EAC2}" vid="{EF832180-752B-42A0-9FCB-BA498900CFF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858</Words>
  <Application>Microsoft Office PowerPoint</Application>
  <PresentationFormat>Widescreen</PresentationFormat>
  <Paragraphs>130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Calibri</vt:lpstr>
      <vt:lpstr>Century Gothic</vt:lpstr>
      <vt:lpstr>Corbel</vt:lpstr>
      <vt:lpstr>Courier New</vt:lpstr>
      <vt:lpstr>Gotham Bold</vt:lpstr>
      <vt:lpstr>Gotham Book</vt:lpstr>
      <vt:lpstr>Symbol</vt:lpstr>
      <vt:lpstr>Times New Roman</vt:lpstr>
      <vt:lpstr>Webdings</vt:lpstr>
      <vt:lpstr>Wingdings</vt:lpstr>
      <vt:lpstr>blank</vt:lpstr>
      <vt:lpstr>SEO for  E-commerce Websites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 time!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SHOPPING ADS, BUY BUTTONS, SOCIAL- COMMERCE &amp; REMARKETING</dc:title>
  <dc:creator>neil hannam</dc:creator>
  <cp:lastModifiedBy>neil hannam</cp:lastModifiedBy>
  <cp:revision>60</cp:revision>
  <dcterms:created xsi:type="dcterms:W3CDTF">2016-06-06T14:03:30Z</dcterms:created>
  <dcterms:modified xsi:type="dcterms:W3CDTF">2016-10-28T09:38:24Z</dcterms:modified>
</cp:coreProperties>
</file>